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Lst>
  <p:notesMasterIdLst>
    <p:notesMasterId r:id="rId33"/>
  </p:notesMasterIdLst>
  <p:handoutMasterIdLst>
    <p:handoutMasterId r:id="rId34"/>
  </p:handoutMasterIdLst>
  <p:sldIdLst>
    <p:sldId id="288" r:id="rId5"/>
    <p:sldId id="292" r:id="rId6"/>
    <p:sldId id="323" r:id="rId7"/>
    <p:sldId id="318" r:id="rId8"/>
    <p:sldId id="303" r:id="rId9"/>
    <p:sldId id="294" r:id="rId10"/>
    <p:sldId id="308" r:id="rId11"/>
    <p:sldId id="326" r:id="rId12"/>
    <p:sldId id="327" r:id="rId13"/>
    <p:sldId id="298" r:id="rId14"/>
    <p:sldId id="324" r:id="rId15"/>
    <p:sldId id="325" r:id="rId16"/>
    <p:sldId id="311" r:id="rId17"/>
    <p:sldId id="312" r:id="rId18"/>
    <p:sldId id="313" r:id="rId19"/>
    <p:sldId id="319" r:id="rId20"/>
    <p:sldId id="314" r:id="rId21"/>
    <p:sldId id="333" r:id="rId22"/>
    <p:sldId id="335" r:id="rId23"/>
    <p:sldId id="336" r:id="rId24"/>
    <p:sldId id="337" r:id="rId25"/>
    <p:sldId id="338" r:id="rId26"/>
    <p:sldId id="299" r:id="rId27"/>
    <p:sldId id="339" r:id="rId28"/>
    <p:sldId id="341" r:id="rId29"/>
    <p:sldId id="321" r:id="rId30"/>
    <p:sldId id="342" r:id="rId31"/>
    <p:sldId id="296" r:id="rId32"/>
  </p:sldIdLst>
  <p:sldSz cx="9144000" cy="6858000" type="screen4x3"/>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87">
          <p15:clr>
            <a:srgbClr val="A4A3A4"/>
          </p15:clr>
        </p15:guide>
        <p15:guide id="2" orient="horz" pos="4209">
          <p15:clr>
            <a:srgbClr val="A4A3A4"/>
          </p15:clr>
        </p15:guide>
        <p15:guide id="3" orient="horz" pos="375">
          <p15:clr>
            <a:srgbClr val="A4A3A4"/>
          </p15:clr>
        </p15:guide>
        <p15:guide id="4" orient="horz" pos="984">
          <p15:clr>
            <a:srgbClr val="A4A3A4"/>
          </p15:clr>
        </p15:guide>
        <p15:guide id="5" orient="horz" pos="1017">
          <p15:clr>
            <a:srgbClr val="A4A3A4"/>
          </p15:clr>
        </p15:guide>
        <p15:guide id="6" orient="horz" pos="3669">
          <p15:clr>
            <a:srgbClr val="A4A3A4"/>
          </p15:clr>
        </p15:guide>
        <p15:guide id="7" pos="332">
          <p15:clr>
            <a:srgbClr val="A4A3A4"/>
          </p15:clr>
        </p15:guide>
        <p15:guide id="8" pos="5418">
          <p15:clr>
            <a:srgbClr val="A4A3A4"/>
          </p15:clr>
        </p15:guide>
        <p15:guide id="9" pos="2773">
          <p15:clr>
            <a:srgbClr val="A4A3A4"/>
          </p15:clr>
        </p15:guide>
        <p15:guide id="10" pos="3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 Roberti" initials="JR" lastIdx="1" clrIdx="0">
    <p:extLst>
      <p:ext uri="{19B8F6BF-5375-455C-9EA6-DF929625EA0E}">
        <p15:presenceInfo xmlns:p15="http://schemas.microsoft.com/office/powerpoint/2012/main" userId="S-1-5-21-1207986578-2219844525-2392654088-22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BB94F"/>
    <a:srgbClr val="424242"/>
    <a:srgbClr val="8484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0" autoAdjust="0"/>
    <p:restoredTop sz="94559" autoAdjust="0"/>
  </p:normalViewPr>
  <p:slideViewPr>
    <p:cSldViewPr snapToGrid="0" showGuides="1">
      <p:cViewPr varScale="1">
        <p:scale>
          <a:sx n="86" d="100"/>
          <a:sy n="86" d="100"/>
        </p:scale>
        <p:origin x="966" y="84"/>
      </p:cViewPr>
      <p:guideLst>
        <p:guide orient="horz" pos="3987"/>
        <p:guide orient="horz" pos="4209"/>
        <p:guide orient="horz" pos="375"/>
        <p:guide orient="horz" pos="984"/>
        <p:guide orient="horz" pos="1017"/>
        <p:guide orient="horz" pos="3669"/>
        <p:guide pos="332"/>
        <p:guide pos="5418"/>
        <p:guide pos="2773"/>
        <p:guide pos="3007"/>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9" d="100"/>
          <a:sy n="69" d="100"/>
        </p:scale>
        <p:origin x="-327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83D55-1D8E-47F0-8407-8CF902454C52}" type="datetimeFigureOut">
              <a:rPr lang="en-US" smtClean="0"/>
              <a:t>1/9/2018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0D73952-53CB-4D8F-B858-71DE4FE97A36}" type="slidenum">
              <a:rPr lang="en-US" smtClean="0"/>
              <a:t>‹#›</a:t>
            </a:fld>
            <a:endParaRPr lang="en-US" dirty="0"/>
          </a:p>
        </p:txBody>
      </p:sp>
    </p:spTree>
    <p:extLst>
      <p:ext uri="{BB962C8B-B14F-4D97-AF65-F5344CB8AC3E}">
        <p14:creationId xmlns:p14="http://schemas.microsoft.com/office/powerpoint/2010/main" val="3521092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C5454E-9E81-4C99-A91B-42C07507225A}" type="datetimeFigureOut">
              <a:rPr lang="en-US" smtClean="0"/>
              <a:t>1/9/2018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537934-768C-4C37-BAD1-E522F3AEBAF7}" type="slidenum">
              <a:rPr lang="en-US" smtClean="0"/>
              <a:t>‹#›</a:t>
            </a:fld>
            <a:endParaRPr lang="en-US" dirty="0"/>
          </a:p>
        </p:txBody>
      </p:sp>
    </p:spTree>
    <p:extLst>
      <p:ext uri="{BB962C8B-B14F-4D97-AF65-F5344CB8AC3E}">
        <p14:creationId xmlns:p14="http://schemas.microsoft.com/office/powerpoint/2010/main" val="2575975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Colorado_Springs,_Colorado"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Colorado_Springs,_Colorado"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Colorado_Springs,_Colorado"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Colorado_Springs,_Colorado"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Colorado_Springs,_Colorado"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a:t>
            </a:fld>
            <a:endParaRPr lang="en-US" dirty="0"/>
          </a:p>
        </p:txBody>
      </p:sp>
    </p:spTree>
    <p:extLst>
      <p:ext uri="{BB962C8B-B14F-4D97-AF65-F5344CB8AC3E}">
        <p14:creationId xmlns:p14="http://schemas.microsoft.com/office/powerpoint/2010/main" val="2749964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10</a:t>
            </a:fld>
            <a:endParaRPr lang="en-US" dirty="0"/>
          </a:p>
        </p:txBody>
      </p:sp>
    </p:spTree>
    <p:extLst>
      <p:ext uri="{BB962C8B-B14F-4D97-AF65-F5344CB8AC3E}">
        <p14:creationId xmlns:p14="http://schemas.microsoft.com/office/powerpoint/2010/main" val="3619367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44444"/>
                </a:solidFill>
                <a:latin typeface="Source Sans Pro"/>
              </a:rPr>
              <a:t>Multiple data repositories managed by different organizations results in discrepancies in nomenclature</a:t>
            </a: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11</a:t>
            </a:fld>
            <a:endParaRPr lang="en-US" dirty="0"/>
          </a:p>
        </p:txBody>
      </p:sp>
    </p:spTree>
    <p:extLst>
      <p:ext uri="{BB962C8B-B14F-4D97-AF65-F5344CB8AC3E}">
        <p14:creationId xmlns:p14="http://schemas.microsoft.com/office/powerpoint/2010/main" val="3017518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44444"/>
                </a:solidFill>
                <a:latin typeface="Source Sans Pro"/>
              </a:rPr>
              <a:t>Multiple data repositories managed by different organizations results in discrepancies in nomenclature</a:t>
            </a: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12</a:t>
            </a:fld>
            <a:endParaRPr lang="en-US" dirty="0"/>
          </a:p>
        </p:txBody>
      </p:sp>
    </p:spTree>
    <p:extLst>
      <p:ext uri="{BB962C8B-B14F-4D97-AF65-F5344CB8AC3E}">
        <p14:creationId xmlns:p14="http://schemas.microsoft.com/office/powerpoint/2010/main" val="1871205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13</a:t>
            </a:fld>
            <a:endParaRPr lang="en-US" dirty="0"/>
          </a:p>
        </p:txBody>
      </p:sp>
    </p:spTree>
    <p:extLst>
      <p:ext uri="{BB962C8B-B14F-4D97-AF65-F5344CB8AC3E}">
        <p14:creationId xmlns:p14="http://schemas.microsoft.com/office/powerpoint/2010/main" val="3640690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14</a:t>
            </a:fld>
            <a:endParaRPr lang="en-US" dirty="0"/>
          </a:p>
        </p:txBody>
      </p:sp>
    </p:spTree>
    <p:extLst>
      <p:ext uri="{BB962C8B-B14F-4D97-AF65-F5344CB8AC3E}">
        <p14:creationId xmlns:p14="http://schemas.microsoft.com/office/powerpoint/2010/main" val="129522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15</a:t>
            </a:fld>
            <a:endParaRPr lang="en-US" dirty="0"/>
          </a:p>
        </p:txBody>
      </p:sp>
    </p:spTree>
    <p:extLst>
      <p:ext uri="{BB962C8B-B14F-4D97-AF65-F5344CB8AC3E}">
        <p14:creationId xmlns:p14="http://schemas.microsoft.com/office/powerpoint/2010/main" val="151022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Evangelista Torricelli is universally credited with inventing the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in 1643, historical documentation also suggests </a:t>
            </a:r>
            <a:r>
              <a:rPr lang="en-US" sz="1200" b="0" i="0" kern="1200" dirty="0" err="1" smtClean="0">
                <a:solidFill>
                  <a:schemeClr val="tx1"/>
                </a:solidFill>
                <a:effectLst/>
                <a:latin typeface="+mn-lt"/>
                <a:ea typeface="+mn-ea"/>
                <a:cs typeface="+mn-cs"/>
              </a:rPr>
              <a:t>Gasparo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Berti</a:t>
            </a:r>
            <a:r>
              <a:rPr lang="en-US" sz="1200" b="0" i="0" kern="1200" dirty="0" smtClean="0">
                <a:solidFill>
                  <a:schemeClr val="tx1"/>
                </a:solidFill>
                <a:effectLst/>
                <a:latin typeface="+mn-lt"/>
                <a:ea typeface="+mn-ea"/>
                <a:cs typeface="+mn-cs"/>
              </a:rPr>
              <a:t>, an Italian mathematician and astronomer, unintentionally built a water </a:t>
            </a:r>
            <a:r>
              <a:rPr lang="en-US" sz="1200" b="1" i="0" kern="1200" dirty="0" smtClean="0">
                <a:solidFill>
                  <a:schemeClr val="tx1"/>
                </a:solidFill>
                <a:effectLst/>
                <a:latin typeface="+mn-lt"/>
                <a:ea typeface="+mn-ea"/>
                <a:cs typeface="+mn-cs"/>
              </a:rPr>
              <a:t>barometer</a:t>
            </a:r>
            <a:r>
              <a:rPr lang="en-US" sz="1200" b="0" i="0" kern="1200" dirty="0" smtClean="0">
                <a:solidFill>
                  <a:schemeClr val="tx1"/>
                </a:solidFill>
                <a:effectLst/>
                <a:latin typeface="+mn-lt"/>
                <a:ea typeface="+mn-ea"/>
                <a:cs typeface="+mn-cs"/>
              </a:rPr>
              <a:t> sometime between 1640 and 1643.</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Daniel Gabriel Fahrenheit (1686-1736) was the German physicist who </a:t>
            </a:r>
            <a:r>
              <a:rPr lang="en-US" sz="1200" b="1" i="0" kern="1200" dirty="0" smtClean="0">
                <a:solidFill>
                  <a:schemeClr val="tx1"/>
                </a:solidFill>
                <a:effectLst/>
                <a:latin typeface="+mn-lt"/>
                <a:ea typeface="+mn-ea"/>
                <a:cs typeface="+mn-cs"/>
              </a:rPr>
              <a:t>invented</a:t>
            </a:r>
            <a:r>
              <a:rPr lang="en-US" sz="1200" b="0" i="0" kern="1200" dirty="0" smtClean="0">
                <a:solidFill>
                  <a:schemeClr val="tx1"/>
                </a:solidFill>
                <a:effectLst/>
                <a:latin typeface="+mn-lt"/>
                <a:ea typeface="+mn-ea"/>
                <a:cs typeface="+mn-cs"/>
              </a:rPr>
              <a:t> the alcohol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1709, and the mercury </a:t>
            </a:r>
            <a:r>
              <a:rPr lang="en-US" sz="1200" b="1" i="0" kern="1200" dirty="0" smtClean="0">
                <a:solidFill>
                  <a:schemeClr val="tx1"/>
                </a:solidFill>
                <a:effectLst/>
                <a:latin typeface="+mn-lt"/>
                <a:ea typeface="+mn-ea"/>
                <a:cs typeface="+mn-cs"/>
              </a:rPr>
              <a:t>thermometer</a:t>
            </a:r>
            <a:r>
              <a:rPr lang="en-US" sz="1200" b="0" i="0" kern="1200" dirty="0" smtClean="0">
                <a:solidFill>
                  <a:schemeClr val="tx1"/>
                </a:solidFill>
                <a:effectLst/>
                <a:latin typeface="+mn-lt"/>
                <a:ea typeface="+mn-ea"/>
                <a:cs typeface="+mn-cs"/>
              </a:rPr>
              <a:t> in 1714.</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16</a:t>
            </a:fld>
            <a:endParaRPr lang="en-US" dirty="0"/>
          </a:p>
        </p:txBody>
      </p:sp>
    </p:spTree>
    <p:extLst>
      <p:ext uri="{BB962C8B-B14F-4D97-AF65-F5344CB8AC3E}">
        <p14:creationId xmlns:p14="http://schemas.microsoft.com/office/powerpoint/2010/main" val="305935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44444"/>
                </a:solidFill>
                <a:latin typeface="Source Sans Pro"/>
              </a:rPr>
              <a:t>Multiple data repositories managed by different organizations results in discrepancies in nomenclature</a:t>
            </a: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17</a:t>
            </a:fld>
            <a:endParaRPr lang="en-US" dirty="0"/>
          </a:p>
        </p:txBody>
      </p:sp>
    </p:spTree>
    <p:extLst>
      <p:ext uri="{BB962C8B-B14F-4D97-AF65-F5344CB8AC3E}">
        <p14:creationId xmlns:p14="http://schemas.microsoft.com/office/powerpoint/2010/main" val="2579024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44444"/>
                </a:solidFill>
                <a:latin typeface="Source Sans Pro"/>
              </a:rPr>
              <a:t>Multiple data repositories managed by different organizations results in discrepancies in nomenclature</a:t>
            </a: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18</a:t>
            </a:fld>
            <a:endParaRPr lang="en-US" dirty="0"/>
          </a:p>
        </p:txBody>
      </p:sp>
    </p:spTree>
    <p:extLst>
      <p:ext uri="{BB962C8B-B14F-4D97-AF65-F5344CB8AC3E}">
        <p14:creationId xmlns:p14="http://schemas.microsoft.com/office/powerpoint/2010/main" val="3978951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44444"/>
                </a:solidFill>
                <a:latin typeface="Source Sans Pro"/>
              </a:rPr>
              <a:t>Multiple data repositories managed by different organizations results in discrepancies in nomenclature</a:t>
            </a: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19</a:t>
            </a:fld>
            <a:endParaRPr lang="en-US" dirty="0"/>
          </a:p>
        </p:txBody>
      </p:sp>
    </p:spTree>
    <p:extLst>
      <p:ext uri="{BB962C8B-B14F-4D97-AF65-F5344CB8AC3E}">
        <p14:creationId xmlns:p14="http://schemas.microsoft.com/office/powerpoint/2010/main" val="26484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a:t>
            </a:fld>
            <a:endParaRPr lang="en-US" dirty="0"/>
          </a:p>
        </p:txBody>
      </p:sp>
    </p:spTree>
    <p:extLst>
      <p:ext uri="{BB962C8B-B14F-4D97-AF65-F5344CB8AC3E}">
        <p14:creationId xmlns:p14="http://schemas.microsoft.com/office/powerpoint/2010/main" val="1917655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44444"/>
                </a:solidFill>
                <a:latin typeface="Source Sans Pro"/>
              </a:rPr>
              <a:t>Multiple data repositories managed by different organizations results in discrepancies in nomenclature</a:t>
            </a: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20</a:t>
            </a:fld>
            <a:endParaRPr lang="en-US" dirty="0"/>
          </a:p>
        </p:txBody>
      </p:sp>
    </p:spTree>
    <p:extLst>
      <p:ext uri="{BB962C8B-B14F-4D97-AF65-F5344CB8AC3E}">
        <p14:creationId xmlns:p14="http://schemas.microsoft.com/office/powerpoint/2010/main" val="2659379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444444"/>
                </a:solidFill>
                <a:latin typeface="Source Sans Pro"/>
              </a:rPr>
              <a:t>Multiple data repositories managed by different organizations results in discrepancies in nomenclature</a:t>
            </a: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21</a:t>
            </a:fld>
            <a:endParaRPr lang="en-US" dirty="0"/>
          </a:p>
        </p:txBody>
      </p:sp>
    </p:spTree>
    <p:extLst>
      <p:ext uri="{BB962C8B-B14F-4D97-AF65-F5344CB8AC3E}">
        <p14:creationId xmlns:p14="http://schemas.microsoft.com/office/powerpoint/2010/main" val="121881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22</a:t>
            </a:fld>
            <a:endParaRPr lang="en-US" dirty="0"/>
          </a:p>
        </p:txBody>
      </p:sp>
    </p:spTree>
    <p:extLst>
      <p:ext uri="{BB962C8B-B14F-4D97-AF65-F5344CB8AC3E}">
        <p14:creationId xmlns:p14="http://schemas.microsoft.com/office/powerpoint/2010/main" val="2221325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Waldo Canyon fire is a forest fire that started 10 miles (16 km) northwest of </a:t>
            </a:r>
            <a:r>
              <a:rPr lang="en-US" sz="1200" b="0" i="0" u="none" strike="noStrike" kern="1200" dirty="0" smtClean="0">
                <a:solidFill>
                  <a:schemeClr val="tx1"/>
                </a:solidFill>
                <a:effectLst/>
                <a:latin typeface="+mn-lt"/>
                <a:ea typeface="+mn-ea"/>
                <a:cs typeface="+mn-cs"/>
                <a:hlinkClick r:id="rId3" tooltip="Colorado Springs, Colorado"/>
              </a:rPr>
              <a:t>Colorado Springs</a:t>
            </a:r>
            <a:r>
              <a:rPr lang="en-US" sz="1200" b="0" i="0" kern="1200" dirty="0" smtClean="0">
                <a:solidFill>
                  <a:schemeClr val="tx1"/>
                </a:solidFill>
                <a:effectLst/>
                <a:latin typeface="+mn-lt"/>
                <a:ea typeface="+mn-ea"/>
                <a:cs typeface="+mn-cs"/>
              </a:rPr>
              <a:t> on June 23, 2012, on July 8, 2012 the fire is 100 percent contained on 15,364 acres (24 </a:t>
            </a:r>
            <a:r>
              <a:rPr lang="en-US" sz="1200" b="0" i="0" kern="1200" dirty="0" err="1" smtClean="0">
                <a:solidFill>
                  <a:schemeClr val="tx1"/>
                </a:solidFill>
                <a:effectLst/>
                <a:latin typeface="+mn-lt"/>
                <a:ea typeface="+mn-ea"/>
                <a:cs typeface="+mn-cs"/>
              </a:rPr>
              <a:t>sq</a:t>
            </a:r>
            <a:r>
              <a:rPr lang="en-US" sz="1200" b="0" i="0" kern="1200" dirty="0" smtClean="0">
                <a:solidFill>
                  <a:schemeClr val="tx1"/>
                </a:solidFill>
                <a:effectLst/>
                <a:latin typeface="+mn-lt"/>
                <a:ea typeface="+mn-ea"/>
                <a:cs typeface="+mn-cs"/>
              </a:rPr>
              <a:t> mi; 62 km</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of US Forest Service land. The fire has caused the evacuation of over 32,000 residents of Colorado Springs, Manitou Springs and Woodland Park, several small mountain communities along Highway 24, and partial evacuation of the United States Air Force Academy. On the afternoon of June 26, winds increased following a dry thunderstorm that passed west of the fire, within two hours the fire which had been held by firefighters near Rampart Road jumped northeast into Queens Canyon as the fire crested out of Queens Canyon gusts as high as 70 mph pushed the fire down the front range particularly into the Mountain Shadows neighborhood. After 12 hours of fighting the blaze in western Colorado Springs the fire had claimed over 350 homes in Colorado Springs, thus making it the most destructive fire in Colorado state history by the number of houses burned.</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23</a:t>
            </a:fld>
            <a:endParaRPr lang="en-US" dirty="0"/>
          </a:p>
        </p:txBody>
      </p:sp>
    </p:spTree>
    <p:extLst>
      <p:ext uri="{BB962C8B-B14F-4D97-AF65-F5344CB8AC3E}">
        <p14:creationId xmlns:p14="http://schemas.microsoft.com/office/powerpoint/2010/main" val="78734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Waldo Canyon fire is a forest fire that started 10 miles (16 km) northwest of </a:t>
            </a:r>
            <a:r>
              <a:rPr lang="en-US" sz="1200" b="0" i="0" u="none" strike="noStrike" kern="1200" dirty="0" smtClean="0">
                <a:solidFill>
                  <a:schemeClr val="tx1"/>
                </a:solidFill>
                <a:effectLst/>
                <a:latin typeface="+mn-lt"/>
                <a:ea typeface="+mn-ea"/>
                <a:cs typeface="+mn-cs"/>
                <a:hlinkClick r:id="rId3" tooltip="Colorado Springs, Colorado"/>
              </a:rPr>
              <a:t>Colorado Springs</a:t>
            </a:r>
            <a:r>
              <a:rPr lang="en-US" sz="1200" b="0" i="0" kern="1200" dirty="0" smtClean="0">
                <a:solidFill>
                  <a:schemeClr val="tx1"/>
                </a:solidFill>
                <a:effectLst/>
                <a:latin typeface="+mn-lt"/>
                <a:ea typeface="+mn-ea"/>
                <a:cs typeface="+mn-cs"/>
              </a:rPr>
              <a:t> on June 23, 2012, on July 8, 2012 the fire is 100 percent contained on 15,364 acres (24 </a:t>
            </a:r>
            <a:r>
              <a:rPr lang="en-US" sz="1200" b="0" i="0" kern="1200" dirty="0" err="1" smtClean="0">
                <a:solidFill>
                  <a:schemeClr val="tx1"/>
                </a:solidFill>
                <a:effectLst/>
                <a:latin typeface="+mn-lt"/>
                <a:ea typeface="+mn-ea"/>
                <a:cs typeface="+mn-cs"/>
              </a:rPr>
              <a:t>sq</a:t>
            </a:r>
            <a:r>
              <a:rPr lang="en-US" sz="1200" b="0" i="0" kern="1200" dirty="0" smtClean="0">
                <a:solidFill>
                  <a:schemeClr val="tx1"/>
                </a:solidFill>
                <a:effectLst/>
                <a:latin typeface="+mn-lt"/>
                <a:ea typeface="+mn-ea"/>
                <a:cs typeface="+mn-cs"/>
              </a:rPr>
              <a:t> mi; 62 km</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of US Forest Service land. The fire has caused the evacuation of over 32,000 residents of Colorado Springs, Manitou Springs and Woodland Park, several small mountain communities along Highway 24, and partial evacuation of the United States Air Force Academy. On the afternoon of June 26, winds increased following a dry thunderstorm that passed west of the fire, within two hours the fire which had been held by firefighters near Rampart Road jumped northeast into Queens Canyon as the fire crested out of Queens Canyon gusts as high as 70 mph pushed the fire down the front range particularly into the Mountain Shadows neighborhood. After 12 hours of fighting the blaze in western Colorado Springs the fire had claimed over 350 homes in Colorado Springs, thus making it the most destructive fire in Colorado state history by the number of houses burned.</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24</a:t>
            </a:fld>
            <a:endParaRPr lang="en-US" dirty="0"/>
          </a:p>
        </p:txBody>
      </p:sp>
    </p:spTree>
    <p:extLst>
      <p:ext uri="{BB962C8B-B14F-4D97-AF65-F5344CB8AC3E}">
        <p14:creationId xmlns:p14="http://schemas.microsoft.com/office/powerpoint/2010/main" val="3489898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Waldo Canyon fire is a forest fire that started 10 miles (16 km) northwest of </a:t>
            </a:r>
            <a:r>
              <a:rPr lang="en-US" sz="1200" b="0" i="0" u="none" strike="noStrike" kern="1200" dirty="0" smtClean="0">
                <a:solidFill>
                  <a:schemeClr val="tx1"/>
                </a:solidFill>
                <a:effectLst/>
                <a:latin typeface="+mn-lt"/>
                <a:ea typeface="+mn-ea"/>
                <a:cs typeface="+mn-cs"/>
                <a:hlinkClick r:id="rId3" tooltip="Colorado Springs, Colorado"/>
              </a:rPr>
              <a:t>Colorado Springs</a:t>
            </a:r>
            <a:r>
              <a:rPr lang="en-US" sz="1200" b="0" i="0" kern="1200" dirty="0" smtClean="0">
                <a:solidFill>
                  <a:schemeClr val="tx1"/>
                </a:solidFill>
                <a:effectLst/>
                <a:latin typeface="+mn-lt"/>
                <a:ea typeface="+mn-ea"/>
                <a:cs typeface="+mn-cs"/>
              </a:rPr>
              <a:t> on June 23, 2012, on July 8, 2012 the fire is 100 percent contained on 15,364 acres (24 </a:t>
            </a:r>
            <a:r>
              <a:rPr lang="en-US" sz="1200" b="0" i="0" kern="1200" dirty="0" err="1" smtClean="0">
                <a:solidFill>
                  <a:schemeClr val="tx1"/>
                </a:solidFill>
                <a:effectLst/>
                <a:latin typeface="+mn-lt"/>
                <a:ea typeface="+mn-ea"/>
                <a:cs typeface="+mn-cs"/>
              </a:rPr>
              <a:t>sq</a:t>
            </a:r>
            <a:r>
              <a:rPr lang="en-US" sz="1200" b="0" i="0" kern="1200" dirty="0" smtClean="0">
                <a:solidFill>
                  <a:schemeClr val="tx1"/>
                </a:solidFill>
                <a:effectLst/>
                <a:latin typeface="+mn-lt"/>
                <a:ea typeface="+mn-ea"/>
                <a:cs typeface="+mn-cs"/>
              </a:rPr>
              <a:t> mi; 62 km</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of US Forest Service land. The fire has caused the evacuation of over 32,000 residents of Colorado Springs, Manitou Springs and Woodland Park, several small mountain communities along Highway 24, and partial evacuation of the United States Air Force Academy. On the afternoon of June 26, winds increased following a dry thunderstorm that passed west of the fire, within two hours the fire which had been held by firefighters near Rampart Road jumped northeast into Queens Canyon as the fire crested out of Queens Canyon gusts as high as 70 mph pushed the fire down the front range particularly into the Mountain Shadows neighborhood. After 12 hours of fighting the blaze in western Colorado Springs the fire had claimed over 350 homes in Colorado Springs, thus making it the most destructive fire in Colorado state history by the number of houses burned.</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25</a:t>
            </a:fld>
            <a:endParaRPr lang="en-US" dirty="0"/>
          </a:p>
        </p:txBody>
      </p:sp>
    </p:spTree>
    <p:extLst>
      <p:ext uri="{BB962C8B-B14F-4D97-AF65-F5344CB8AC3E}">
        <p14:creationId xmlns:p14="http://schemas.microsoft.com/office/powerpoint/2010/main" val="1105438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Waldo Canyon fire is a forest fire that started 10 miles (16 km) northwest of </a:t>
            </a:r>
            <a:r>
              <a:rPr lang="en-US" sz="1200" b="0" i="0" u="none" strike="noStrike" kern="1200" dirty="0" smtClean="0">
                <a:solidFill>
                  <a:schemeClr val="tx1"/>
                </a:solidFill>
                <a:effectLst/>
                <a:latin typeface="+mn-lt"/>
                <a:ea typeface="+mn-ea"/>
                <a:cs typeface="+mn-cs"/>
                <a:hlinkClick r:id="rId3" tooltip="Colorado Springs, Colorado"/>
              </a:rPr>
              <a:t>Colorado Springs</a:t>
            </a:r>
            <a:r>
              <a:rPr lang="en-US" sz="1200" b="0" i="0" kern="1200" dirty="0" smtClean="0">
                <a:solidFill>
                  <a:schemeClr val="tx1"/>
                </a:solidFill>
                <a:effectLst/>
                <a:latin typeface="+mn-lt"/>
                <a:ea typeface="+mn-ea"/>
                <a:cs typeface="+mn-cs"/>
              </a:rPr>
              <a:t> on June 23, 2012, on July 8, 2012 the fire is 100 percent contained on 15,364 acres (24 </a:t>
            </a:r>
            <a:r>
              <a:rPr lang="en-US" sz="1200" b="0" i="0" kern="1200" dirty="0" err="1" smtClean="0">
                <a:solidFill>
                  <a:schemeClr val="tx1"/>
                </a:solidFill>
                <a:effectLst/>
                <a:latin typeface="+mn-lt"/>
                <a:ea typeface="+mn-ea"/>
                <a:cs typeface="+mn-cs"/>
              </a:rPr>
              <a:t>sq</a:t>
            </a:r>
            <a:r>
              <a:rPr lang="en-US" sz="1200" b="0" i="0" kern="1200" dirty="0" smtClean="0">
                <a:solidFill>
                  <a:schemeClr val="tx1"/>
                </a:solidFill>
                <a:effectLst/>
                <a:latin typeface="+mn-lt"/>
                <a:ea typeface="+mn-ea"/>
                <a:cs typeface="+mn-cs"/>
              </a:rPr>
              <a:t> mi; 62 km</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of US Forest Service land. The fire has caused the evacuation of over 32,000 residents of Colorado Springs, Manitou Springs and Woodland Park, several small mountain communities along Highway 24, and partial evacuation of the United States Air Force Academy. On the afternoon of June 26, winds increased following a dry thunderstorm that passed west of the fire, within two hours the fire which had been held by firefighters near Rampart Road jumped northeast into Queens Canyon as the fire crested out of Queens Canyon gusts as high as 70 mph pushed the fire down the front range particularly into the Mountain Shadows neighborhood. After 12 hours of fighting the blaze in western Colorado Springs the fire had claimed over 350 homes in Colorado Springs, thus making it the most destructive fire in Colorado state history by the number of houses burned.</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26</a:t>
            </a:fld>
            <a:endParaRPr lang="en-US" dirty="0"/>
          </a:p>
        </p:txBody>
      </p:sp>
    </p:spTree>
    <p:extLst>
      <p:ext uri="{BB962C8B-B14F-4D97-AF65-F5344CB8AC3E}">
        <p14:creationId xmlns:p14="http://schemas.microsoft.com/office/powerpoint/2010/main" val="32280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Waldo Canyon fire is a forest fire that started 10 miles (16 km) northwest of </a:t>
            </a:r>
            <a:r>
              <a:rPr lang="en-US" sz="1200" b="0" i="0" u="none" strike="noStrike" kern="1200" dirty="0" smtClean="0">
                <a:solidFill>
                  <a:schemeClr val="tx1"/>
                </a:solidFill>
                <a:effectLst/>
                <a:latin typeface="+mn-lt"/>
                <a:ea typeface="+mn-ea"/>
                <a:cs typeface="+mn-cs"/>
                <a:hlinkClick r:id="rId3" tooltip="Colorado Springs, Colorado"/>
              </a:rPr>
              <a:t>Colorado Springs</a:t>
            </a:r>
            <a:r>
              <a:rPr lang="en-US" sz="1200" b="0" i="0" kern="1200" dirty="0" smtClean="0">
                <a:solidFill>
                  <a:schemeClr val="tx1"/>
                </a:solidFill>
                <a:effectLst/>
                <a:latin typeface="+mn-lt"/>
                <a:ea typeface="+mn-ea"/>
                <a:cs typeface="+mn-cs"/>
              </a:rPr>
              <a:t> on June 23, 2012, on July 8, 2012 the fire is 100 percent contained on 15,364 acres (24 </a:t>
            </a:r>
            <a:r>
              <a:rPr lang="en-US" sz="1200" b="0" i="0" kern="1200" dirty="0" err="1" smtClean="0">
                <a:solidFill>
                  <a:schemeClr val="tx1"/>
                </a:solidFill>
                <a:effectLst/>
                <a:latin typeface="+mn-lt"/>
                <a:ea typeface="+mn-ea"/>
                <a:cs typeface="+mn-cs"/>
              </a:rPr>
              <a:t>sq</a:t>
            </a:r>
            <a:r>
              <a:rPr lang="en-US" sz="1200" b="0" i="0" kern="1200" dirty="0" smtClean="0">
                <a:solidFill>
                  <a:schemeClr val="tx1"/>
                </a:solidFill>
                <a:effectLst/>
                <a:latin typeface="+mn-lt"/>
                <a:ea typeface="+mn-ea"/>
                <a:cs typeface="+mn-cs"/>
              </a:rPr>
              <a:t> mi; 62 km</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of US Forest Service land. The fire has caused the evacuation of over 32,000 residents of Colorado Springs, Manitou Springs and Woodland Park, several small mountain communities along Highway 24, and partial evacuation of the United States Air Force Academy. On the afternoon of June 26, winds increased following a dry thunderstorm that passed west of the fire, within two hours the fire which had been held by firefighters near Rampart Road jumped northeast into Queens Canyon as the fire crested out of Queens Canyon gusts as high as 70 mph pushed the fire down the front range particularly into the Mountain Shadows neighborhood. After 12 hours of fighting the blaze in western Colorado Springs the fire had claimed over 350 homes in Colorado Springs, thus making it the most destructive fire in Colorado state history by the number of houses burned.</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27</a:t>
            </a:fld>
            <a:endParaRPr lang="en-US" dirty="0"/>
          </a:p>
        </p:txBody>
      </p:sp>
    </p:spTree>
    <p:extLst>
      <p:ext uri="{BB962C8B-B14F-4D97-AF65-F5344CB8AC3E}">
        <p14:creationId xmlns:p14="http://schemas.microsoft.com/office/powerpoint/2010/main" val="8381184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28</a:t>
            </a:fld>
            <a:endParaRPr lang="en-US" dirty="0"/>
          </a:p>
        </p:txBody>
      </p:sp>
    </p:spTree>
    <p:extLst>
      <p:ext uri="{BB962C8B-B14F-4D97-AF65-F5344CB8AC3E}">
        <p14:creationId xmlns:p14="http://schemas.microsoft.com/office/powerpoint/2010/main" val="4215700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3</a:t>
            </a:fld>
            <a:endParaRPr lang="en-US" dirty="0"/>
          </a:p>
        </p:txBody>
      </p:sp>
    </p:spTree>
    <p:extLst>
      <p:ext uri="{BB962C8B-B14F-4D97-AF65-F5344CB8AC3E}">
        <p14:creationId xmlns:p14="http://schemas.microsoft.com/office/powerpoint/2010/main" val="1388827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4</a:t>
            </a:fld>
            <a:endParaRPr lang="en-US" dirty="0"/>
          </a:p>
        </p:txBody>
      </p:sp>
    </p:spTree>
    <p:extLst>
      <p:ext uri="{BB962C8B-B14F-4D97-AF65-F5344CB8AC3E}">
        <p14:creationId xmlns:p14="http://schemas.microsoft.com/office/powerpoint/2010/main" val="1379604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5</a:t>
            </a:fld>
            <a:endParaRPr lang="en-US" dirty="0"/>
          </a:p>
        </p:txBody>
      </p:sp>
    </p:spTree>
    <p:extLst>
      <p:ext uri="{BB962C8B-B14F-4D97-AF65-F5344CB8AC3E}">
        <p14:creationId xmlns:p14="http://schemas.microsoft.com/office/powerpoint/2010/main" val="3023867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 big question</a:t>
            </a:r>
            <a:r>
              <a:rPr lang="en-US" baseline="0" dirty="0" smtClean="0"/>
              <a:t> in all of this is “where can I find the information I’m looking for?”  If you’re a seasoned scientist this may be a no brainer, and you may know off the top of your head where you can find one-minute temperature data (for instance) in a certain region.  But what if you’re looking for something very specific – a rarely measured phenomena, data for an area of the world you’re not familiar with, data from decades ago…. ?</a:t>
            </a:r>
            <a:endParaRPr lang="en-US" dirty="0" smtClean="0"/>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6</a:t>
            </a:fld>
            <a:endParaRPr lang="en-US" dirty="0"/>
          </a:p>
        </p:txBody>
      </p:sp>
    </p:spTree>
    <p:extLst>
      <p:ext uri="{BB962C8B-B14F-4D97-AF65-F5344CB8AC3E}">
        <p14:creationId xmlns:p14="http://schemas.microsoft.com/office/powerpoint/2010/main" val="3730882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7</a:t>
            </a:fld>
            <a:endParaRPr lang="en-US" dirty="0"/>
          </a:p>
        </p:txBody>
      </p:sp>
    </p:spTree>
    <p:extLst>
      <p:ext uri="{BB962C8B-B14F-4D97-AF65-F5344CB8AC3E}">
        <p14:creationId xmlns:p14="http://schemas.microsoft.com/office/powerpoint/2010/main" val="535277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8</a:t>
            </a:fld>
            <a:endParaRPr lang="en-US" dirty="0"/>
          </a:p>
        </p:txBody>
      </p:sp>
    </p:spTree>
    <p:extLst>
      <p:ext uri="{BB962C8B-B14F-4D97-AF65-F5344CB8AC3E}">
        <p14:creationId xmlns:p14="http://schemas.microsoft.com/office/powerpoint/2010/main" val="2093215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9</a:t>
            </a:fld>
            <a:endParaRPr lang="en-US" dirty="0"/>
          </a:p>
        </p:txBody>
      </p:sp>
    </p:spTree>
    <p:extLst>
      <p:ext uri="{BB962C8B-B14F-4D97-AF65-F5344CB8AC3E}">
        <p14:creationId xmlns:p14="http://schemas.microsoft.com/office/powerpoint/2010/main" val="21908772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 cstate="print">
            <a:extLst>
              <a:ext uri="{28A0092B-C50C-407E-A947-70E740481C1C}">
                <a14:useLocalDpi xmlns:a14="http://schemas.microsoft.com/office/drawing/2010/main" val="0"/>
              </a:ext>
            </a:extLst>
          </a:blip>
          <a:srcRect r="4406"/>
          <a:stretch/>
        </p:blipFill>
        <p:spPr>
          <a:xfrm>
            <a:off x="-1" y="2"/>
            <a:ext cx="9144001" cy="6376987"/>
          </a:xfrm>
          <a:prstGeom prst="rect">
            <a:avLst/>
          </a:prstGeom>
        </p:spPr>
      </p:pic>
      <p:sp>
        <p:nvSpPr>
          <p:cNvPr id="16" name="Rectangle 15"/>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038493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1/9/2018</a:t>
            </a:fld>
            <a:endParaRPr lang="en-US" dirty="0"/>
          </a:p>
        </p:txBody>
      </p:sp>
      <p:sp>
        <p:nvSpPr>
          <p:cNvPr id="12"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3"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20" name="Rectangle 19"/>
          <p:cNvSpPr/>
          <p:nvPr/>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7" name="TextBox 16"/>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8" name="TextBox 17"/>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operated by Battelle</a:t>
            </a:r>
            <a:endParaRPr lang="en-US" sz="1000" i="1" dirty="0">
              <a:solidFill>
                <a:schemeClr val="bg1"/>
              </a:solidFill>
            </a:endParaRPr>
          </a:p>
        </p:txBody>
      </p:sp>
    </p:spTree>
    <p:extLst>
      <p:ext uri="{BB962C8B-B14F-4D97-AF65-F5344CB8AC3E}">
        <p14:creationId xmlns:p14="http://schemas.microsoft.com/office/powerpoint/2010/main" val="1501674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9" name="Rectangle 18"/>
          <p:cNvSpPr/>
          <p:nvPr userDrawn="1"/>
        </p:nvSpPr>
        <p:spPr bwMode="gray">
          <a:xfrm>
            <a:off x="0" y="0"/>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userDrawn="1"/>
        </p:nvSpPr>
        <p:spPr bwMode="gray">
          <a:xfrm>
            <a:off x="0" y="5918944"/>
            <a:ext cx="9144000" cy="50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bwMode="gray">
          <a:xfrm>
            <a:off x="0" y="5717789"/>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userDrawn="1"/>
        </p:nvSpPr>
        <p:spPr bwMode="gray">
          <a:xfrm>
            <a:off x="0" y="6012657"/>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 name="Subtitle 2"/>
          <p:cNvSpPr>
            <a:spLocks noGrp="1"/>
          </p:cNvSpPr>
          <p:nvPr>
            <p:ph type="subTitle" idx="1" hasCustomPrompt="1"/>
          </p:nvPr>
        </p:nvSpPr>
        <p:spPr bwMode="gray">
          <a:xfrm>
            <a:off x="466344" y="3328416"/>
            <a:ext cx="8211312" cy="1329267"/>
          </a:xfrm>
        </p:spPr>
        <p:txBody>
          <a:bodyPr>
            <a:noAutofit/>
          </a:bodyPr>
          <a:lstStyle>
            <a:lvl1pPr marL="0" indent="0" algn="l">
              <a:buNone/>
              <a:defRPr sz="1800" cap="none"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7" name="Title 16"/>
          <p:cNvSpPr>
            <a:spLocks noGrp="1"/>
          </p:cNvSpPr>
          <p:nvPr>
            <p:ph type="title" hasCustomPrompt="1"/>
          </p:nvPr>
        </p:nvSpPr>
        <p:spPr bwMode="gray">
          <a:xfrm>
            <a:off x="466344" y="1972855"/>
            <a:ext cx="8211312" cy="1165224"/>
          </a:xfrm>
        </p:spPr>
        <p:txBody>
          <a:bodyPr anchor="b" anchorCtr="0"/>
          <a:lstStyle>
            <a:lvl1pPr>
              <a:defRPr b="0" cap="none" baseline="0">
                <a:solidFill>
                  <a:schemeClr val="bg1"/>
                </a:solidFill>
              </a:defRPr>
            </a:lvl1pPr>
          </a:lstStyle>
          <a:p>
            <a:r>
              <a:rPr lang="en-US" dirty="0"/>
              <a:t>Click to insert section header</a:t>
            </a:r>
          </a:p>
        </p:txBody>
      </p:sp>
      <p:sp>
        <p:nvSpPr>
          <p:cNvPr id="11"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1/9/2018</a:t>
            </a:fld>
            <a:endParaRPr lang="en-US" dirty="0"/>
          </a:p>
        </p:txBody>
      </p:sp>
      <p:sp>
        <p:nvSpPr>
          <p:cNvPr id="12"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3"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563911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grpSp>
        <p:nvGrpSpPr>
          <p:cNvPr id="22" name="Group 21"/>
          <p:cNvGrpSpPr/>
          <p:nvPr userDrawn="1"/>
        </p:nvGrpSpPr>
        <p:grpSpPr>
          <a:xfrm>
            <a:off x="453543" y="3563772"/>
            <a:ext cx="8236914" cy="45719"/>
            <a:chOff x="453543" y="3563772"/>
            <a:chExt cx="8236914" cy="45719"/>
          </a:xfrm>
        </p:grpSpPr>
        <p:sp>
          <p:nvSpPr>
            <p:cNvPr id="24" name="Rectangle 23"/>
            <p:cNvSpPr/>
            <p:nvPr/>
          </p:nvSpPr>
          <p:spPr bwMode="auto">
            <a:xfrm flipH="1">
              <a:off x="4572000" y="3563772"/>
              <a:ext cx="4118457" cy="4571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Rectangle 25"/>
            <p:cNvSpPr/>
            <p:nvPr/>
          </p:nvSpPr>
          <p:spPr bwMode="auto">
            <a:xfrm flipH="1">
              <a:off x="453543" y="3563772"/>
              <a:ext cx="4118457" cy="4571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grpSp>
        <p:nvGrpSpPr>
          <p:cNvPr id="27" name="Group 26"/>
          <p:cNvGrpSpPr/>
          <p:nvPr userDrawn="1"/>
        </p:nvGrpSpPr>
        <p:grpSpPr>
          <a:xfrm>
            <a:off x="4547705" y="1233839"/>
            <a:ext cx="48589" cy="4822179"/>
            <a:chOff x="4547705" y="1233839"/>
            <a:chExt cx="48589" cy="4822179"/>
          </a:xfrm>
        </p:grpSpPr>
        <p:sp>
          <p:nvSpPr>
            <p:cNvPr id="32" name="Rectangle 31"/>
            <p:cNvSpPr/>
            <p:nvPr/>
          </p:nvSpPr>
          <p:spPr bwMode="auto">
            <a:xfrm rot="5400000" flipH="1">
              <a:off x="3366455" y="4826179"/>
              <a:ext cx="2411089" cy="4858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33" name="Rectangle 32"/>
            <p:cNvSpPr/>
            <p:nvPr/>
          </p:nvSpPr>
          <p:spPr bwMode="auto">
            <a:xfrm rot="5400000" flipH="1">
              <a:off x="3366455" y="2415089"/>
              <a:ext cx="2411089" cy="4858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sp>
        <p:nvSpPr>
          <p:cNvPr id="4" name="Content Placeholder 3"/>
          <p:cNvSpPr>
            <a:spLocks noGrp="1"/>
          </p:cNvSpPr>
          <p:nvPr>
            <p:ph sz="half" idx="2" hasCustomPrompt="1"/>
          </p:nvPr>
        </p:nvSpPr>
        <p:spPr>
          <a:xfrm>
            <a:off x="466344" y="1865376"/>
            <a:ext cx="3857625" cy="1664208"/>
          </a:xfrm>
        </p:spPr>
        <p:txBody>
          <a:bodyPr>
            <a:noAutofit/>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6" name="Content Placeholder 5"/>
          <p:cNvSpPr>
            <a:spLocks noGrp="1"/>
          </p:cNvSpPr>
          <p:nvPr>
            <p:ph sz="quarter" idx="4" hasCustomPrompt="1"/>
          </p:nvPr>
        </p:nvSpPr>
        <p:spPr>
          <a:xfrm>
            <a:off x="4828032" y="1865376"/>
            <a:ext cx="3858768" cy="1664208"/>
          </a:xfrm>
        </p:spPr>
        <p:txBody>
          <a:bodyPr>
            <a:noAutofit/>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23" name="Text Placeholder 22"/>
          <p:cNvSpPr>
            <a:spLocks noGrp="1"/>
          </p:cNvSpPr>
          <p:nvPr userDrawn="1">
            <p:ph type="body" sz="quarter" idx="13" hasCustomPrompt="1"/>
          </p:nvPr>
        </p:nvSpPr>
        <p:spPr>
          <a:xfrm>
            <a:off x="466344" y="4169664"/>
            <a:ext cx="3857625" cy="1660672"/>
          </a:xfrm>
        </p:spPr>
        <p:txBody>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spcAft>
                <a:spcPts val="0"/>
              </a:spcAft>
              <a:defRPr sz="1200"/>
            </a:lvl5pPr>
          </a:lstStyle>
          <a:p>
            <a:pPr lvl="0"/>
            <a:r>
              <a:rPr lang="en-US" dirty="0"/>
              <a:t>Click to edit master text styles</a:t>
            </a:r>
          </a:p>
          <a:p>
            <a:pPr lvl="1"/>
            <a:r>
              <a:rPr lang="en-US" dirty="0"/>
              <a:t>Second level</a:t>
            </a:r>
          </a:p>
          <a:p>
            <a:pPr lvl="2"/>
            <a:r>
              <a:rPr lang="en-US" dirty="0"/>
              <a:t>Third level</a:t>
            </a:r>
          </a:p>
        </p:txBody>
      </p:sp>
      <p:sp>
        <p:nvSpPr>
          <p:cNvPr id="25" name="Text Placeholder 24"/>
          <p:cNvSpPr>
            <a:spLocks noGrp="1"/>
          </p:cNvSpPr>
          <p:nvPr userDrawn="1">
            <p:ph type="body" sz="quarter" idx="14" hasCustomPrompt="1"/>
          </p:nvPr>
        </p:nvSpPr>
        <p:spPr>
          <a:xfrm>
            <a:off x="4828032" y="4169664"/>
            <a:ext cx="3858768" cy="1664208"/>
          </a:xfrm>
        </p:spPr>
        <p:txBody>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spcAft>
                <a:spcPts val="0"/>
              </a:spcAft>
              <a:defRPr sz="1200"/>
            </a:lvl5pPr>
          </a:lstStyle>
          <a:p>
            <a:pPr lvl="0"/>
            <a:r>
              <a:rPr lang="en-US" dirty="0"/>
              <a:t>Click to edit master text styles</a:t>
            </a:r>
          </a:p>
          <a:p>
            <a:pPr lvl="1"/>
            <a:r>
              <a:rPr lang="en-US" dirty="0"/>
              <a:t>Second level</a:t>
            </a:r>
          </a:p>
          <a:p>
            <a:pPr lvl="2"/>
            <a:r>
              <a:rPr lang="en-US" dirty="0"/>
              <a:t>Third level</a:t>
            </a:r>
          </a:p>
        </p:txBody>
      </p:sp>
      <p:sp>
        <p:nvSpPr>
          <p:cNvPr id="28" name="Title 27"/>
          <p:cNvSpPr>
            <a:spLocks noGrp="1"/>
          </p:cNvSpPr>
          <p:nvPr userDrawn="1">
            <p:ph type="title" hasCustomPrompt="1"/>
          </p:nvPr>
        </p:nvSpPr>
        <p:spPr/>
        <p:txBody>
          <a:bodyPr>
            <a:normAutofit/>
          </a:bodyPr>
          <a:lstStyle>
            <a:lvl1pPr>
              <a:defRPr/>
            </a:lvl1pPr>
          </a:lstStyle>
          <a:p>
            <a:r>
              <a:rPr lang="en-US" dirty="0"/>
              <a:t>Click to edit master title style</a:t>
            </a:r>
          </a:p>
        </p:txBody>
      </p:sp>
      <p:sp>
        <p:nvSpPr>
          <p:cNvPr id="40" name="Text Placeholder 39"/>
          <p:cNvSpPr>
            <a:spLocks noGrp="1"/>
          </p:cNvSpPr>
          <p:nvPr userDrawn="1">
            <p:ph type="body" sz="quarter" idx="18"/>
          </p:nvPr>
        </p:nvSpPr>
        <p:spPr>
          <a:xfrm>
            <a:off x="466344" y="1481328"/>
            <a:ext cx="3858820"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1" name="Text Placeholder 39"/>
          <p:cNvSpPr>
            <a:spLocks noGrp="1"/>
          </p:cNvSpPr>
          <p:nvPr userDrawn="1">
            <p:ph type="body" sz="quarter" idx="19"/>
          </p:nvPr>
        </p:nvSpPr>
        <p:spPr>
          <a:xfrm>
            <a:off x="4828032" y="1481328"/>
            <a:ext cx="3858768"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2" name="Text Placeholder 39"/>
          <p:cNvSpPr>
            <a:spLocks noGrp="1"/>
          </p:cNvSpPr>
          <p:nvPr userDrawn="1">
            <p:ph type="body" sz="quarter" idx="20"/>
          </p:nvPr>
        </p:nvSpPr>
        <p:spPr>
          <a:xfrm>
            <a:off x="466344" y="3767328"/>
            <a:ext cx="3860479"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3" name="Text Placeholder 39"/>
          <p:cNvSpPr>
            <a:spLocks noGrp="1"/>
          </p:cNvSpPr>
          <p:nvPr userDrawn="1">
            <p:ph type="body" sz="quarter" idx="21"/>
          </p:nvPr>
        </p:nvSpPr>
        <p:spPr>
          <a:xfrm>
            <a:off x="4828032" y="3767328"/>
            <a:ext cx="3858768"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20" name="Date Placeholder 3"/>
          <p:cNvSpPr>
            <a:spLocks noGrp="1"/>
          </p:cNvSpPr>
          <p:nvPr>
            <p:ph type="dt" sz="half" idx="2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1/9/2018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34" name="Slide Number Placeholder 5"/>
          <p:cNvSpPr>
            <a:spLocks noGrp="1"/>
          </p:cNvSpPr>
          <p:nvPr>
            <p:ph type="sldNum" sz="quarter" idx="23"/>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194640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466344" y="1481328"/>
            <a:ext cx="3931920" cy="338328"/>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Insert title</a:t>
            </a:r>
          </a:p>
        </p:txBody>
      </p:sp>
      <p:sp>
        <p:nvSpPr>
          <p:cNvPr id="4" name="Content Placeholder 3"/>
          <p:cNvSpPr>
            <a:spLocks noGrp="1"/>
          </p:cNvSpPr>
          <p:nvPr>
            <p:ph sz="half" idx="2" hasCustomPrompt="1"/>
          </p:nvPr>
        </p:nvSpPr>
        <p:spPr>
          <a:xfrm>
            <a:off x="466344" y="1892808"/>
            <a:ext cx="3931920" cy="4206240"/>
          </a:xfrm>
        </p:spPr>
        <p:txBody>
          <a:bodyPr>
            <a:no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hasCustomPrompt="1"/>
          </p:nvPr>
        </p:nvSpPr>
        <p:spPr>
          <a:xfrm>
            <a:off x="4773613" y="1481328"/>
            <a:ext cx="3904488" cy="347472"/>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Insert title</a:t>
            </a:r>
          </a:p>
        </p:txBody>
      </p:sp>
      <p:sp>
        <p:nvSpPr>
          <p:cNvPr id="6" name="Content Placeholder 5"/>
          <p:cNvSpPr>
            <a:spLocks noGrp="1"/>
          </p:cNvSpPr>
          <p:nvPr>
            <p:ph sz="quarter" idx="4" hasCustomPrompt="1"/>
          </p:nvPr>
        </p:nvSpPr>
        <p:spPr>
          <a:xfrm>
            <a:off x="4773613" y="1892808"/>
            <a:ext cx="3904488" cy="4206240"/>
          </a:xfrm>
        </p:spPr>
        <p:txBody>
          <a:bodyPr>
            <a:no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Date Placeholder 3"/>
          <p:cNvSpPr>
            <a:spLocks noGrp="1"/>
          </p:cNvSpPr>
          <p:nvPr>
            <p:ph type="dt" sz="half" idx="10"/>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1/9/2018</a:t>
            </a:fld>
            <a:endParaRPr lang="en-US" dirty="0"/>
          </a:p>
        </p:txBody>
      </p:sp>
      <p:sp>
        <p:nvSpPr>
          <p:cNvPr id="11" name="Footer Placeholder 4"/>
          <p:cNvSpPr>
            <a:spLocks noGrp="1"/>
          </p:cNvSpPr>
          <p:nvPr>
            <p:ph type="ftr" sz="quarter" idx="11"/>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2" name="Slide Number Placeholder 5"/>
          <p:cNvSpPr>
            <a:spLocks noGrp="1"/>
          </p:cNvSpPr>
          <p:nvPr>
            <p:ph type="sldNum" sz="quarter" idx="12"/>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4261962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466344" y="1481328"/>
            <a:ext cx="3931920"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66344" y="1901952"/>
            <a:ext cx="3931920" cy="466736"/>
          </a:xfrm>
        </p:spPr>
        <p:txBody>
          <a:bodyPr anchor="t" anchorCtr="0">
            <a:noAutofit/>
          </a:bodyPr>
          <a:lstStyle>
            <a:lvl1pPr marL="0" indent="0">
              <a:buNone/>
              <a:defRPr sz="180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5" name="Text Placeholder 4"/>
          <p:cNvSpPr>
            <a:spLocks noGrp="1"/>
          </p:cNvSpPr>
          <p:nvPr>
            <p:ph type="body" sz="quarter" idx="3" hasCustomPrompt="1"/>
          </p:nvPr>
        </p:nvSpPr>
        <p:spPr>
          <a:xfrm>
            <a:off x="4775249" y="1481328"/>
            <a:ext cx="3904488"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4775249" y="1901952"/>
            <a:ext cx="3904488" cy="466736"/>
          </a:xfrm>
        </p:spPr>
        <p:txBody>
          <a:bodyPr anchor="t" anchorCtr="0">
            <a:noAutofit/>
          </a:bodyPr>
          <a:lstStyle>
            <a:lvl1pPr marL="0" indent="0">
              <a:buNone/>
              <a:defRPr sz="180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13" name="Chart Placeholder 12"/>
          <p:cNvSpPr>
            <a:spLocks noGrp="1"/>
          </p:cNvSpPr>
          <p:nvPr>
            <p:ph type="chart" sz="quarter" idx="13"/>
          </p:nvPr>
        </p:nvSpPr>
        <p:spPr>
          <a:xfrm>
            <a:off x="466344" y="2377440"/>
            <a:ext cx="3931920" cy="3703320"/>
          </a:xfrm>
        </p:spPr>
        <p:txBody>
          <a:bodyPr anchor="t" anchorCtr="0"/>
          <a:lstStyle>
            <a:lvl1pPr marL="0" indent="0">
              <a:buNone/>
              <a:defRPr sz="1800">
                <a:solidFill>
                  <a:schemeClr val="tx1"/>
                </a:solidFill>
              </a:defRPr>
            </a:lvl1pPr>
          </a:lstStyle>
          <a:p>
            <a:r>
              <a:rPr lang="en-US" smtClean="0"/>
              <a:t>Click icon to add chart</a:t>
            </a:r>
            <a:endParaRPr lang="en-US" dirty="0"/>
          </a:p>
        </p:txBody>
      </p:sp>
      <p:sp>
        <p:nvSpPr>
          <p:cNvPr id="15" name="Chart Placeholder 14"/>
          <p:cNvSpPr>
            <a:spLocks noGrp="1"/>
          </p:cNvSpPr>
          <p:nvPr>
            <p:ph type="chart" sz="quarter" idx="14"/>
          </p:nvPr>
        </p:nvSpPr>
        <p:spPr>
          <a:xfrm>
            <a:off x="4773613" y="2377440"/>
            <a:ext cx="3904488" cy="3694176"/>
          </a:xfrm>
        </p:spPr>
        <p:txBody>
          <a:bodyPr anchor="t" anchorCtr="0"/>
          <a:lstStyle>
            <a:lvl1pPr marL="0" indent="0">
              <a:buNone/>
              <a:defRPr sz="1800">
                <a:solidFill>
                  <a:schemeClr val="tx1"/>
                </a:solidFill>
              </a:defRPr>
            </a:lvl1pPr>
          </a:lstStyle>
          <a:p>
            <a:r>
              <a:rPr lang="en-US" smtClean="0"/>
              <a:t>Click icon to add chart</a:t>
            </a:r>
            <a:endParaRPr lang="en-US" dirty="0"/>
          </a:p>
        </p:txBody>
      </p:sp>
      <p:sp>
        <p:nvSpPr>
          <p:cNvPr id="12" name="Date Placeholder 3"/>
          <p:cNvSpPr>
            <a:spLocks noGrp="1"/>
          </p:cNvSpPr>
          <p:nvPr>
            <p:ph type="dt" sz="half" idx="15"/>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1/9/2018</a:t>
            </a:fld>
            <a:endParaRPr lang="en-US" dirty="0"/>
          </a:p>
        </p:txBody>
      </p:sp>
      <p:sp>
        <p:nvSpPr>
          <p:cNvPr id="14" name="Footer Placeholder 4"/>
          <p:cNvSpPr>
            <a:spLocks noGrp="1"/>
          </p:cNvSpPr>
          <p:nvPr>
            <p:ph type="ftr" sz="quarter" idx="16"/>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6" name="Slide Number Placeholder 5"/>
          <p:cNvSpPr>
            <a:spLocks noGrp="1"/>
          </p:cNvSpPr>
          <p:nvPr>
            <p:ph type="sldNum" sz="quarter" idx="17"/>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76524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1/9/2018</a:t>
            </a:fld>
            <a:endParaRPr lang="en-US" dirty="0"/>
          </a:p>
        </p:txBody>
      </p:sp>
      <p:sp>
        <p:nvSpPr>
          <p:cNvPr id="7"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8"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48941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1/9/2018</a:t>
            </a:fld>
            <a:endParaRPr lang="en-US" dirty="0"/>
          </a:p>
        </p:txBody>
      </p:sp>
      <p:sp>
        <p:nvSpPr>
          <p:cNvPr id="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1334372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losing Slide with Imag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20119" b="20415"/>
          <a:stretch/>
        </p:blipFill>
        <p:spPr>
          <a:xfrm>
            <a:off x="-2" y="-1"/>
            <a:ext cx="9144000" cy="3623715"/>
          </a:xfrm>
          <a:prstGeom prst="rect">
            <a:avLst/>
          </a:prstGeom>
        </p:spPr>
      </p:pic>
      <p:sp>
        <p:nvSpPr>
          <p:cNvPr id="27" name="Rectangle 26"/>
          <p:cNvSpPr/>
          <p:nvPr userDrawn="1"/>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7132" y="4688362"/>
            <a:ext cx="3471335" cy="937982"/>
          </a:xfrm>
          <a:prstGeom prst="rect">
            <a:avLst/>
          </a:prstGeom>
        </p:spPr>
      </p:pic>
      <p:sp>
        <p:nvSpPr>
          <p:cNvPr id="29" name="Rectangle 28"/>
          <p:cNvSpPr/>
          <p:nvPr userDrawn="1"/>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bwMode="gray">
          <a:xfrm>
            <a:off x="-1" y="3246120"/>
            <a:ext cx="9143999" cy="365760"/>
          </a:xfrm>
          <a:prstGeom prst="rect">
            <a:avLst/>
          </a:prstGeom>
          <a:solidFill>
            <a:srgbClr val="00428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3" name="TextBox 32"/>
          <p:cNvSpPr txBox="1"/>
          <p:nvPr userDrawn="1"/>
        </p:nvSpPr>
        <p:spPr>
          <a:xfrm>
            <a:off x="935307" y="6225331"/>
            <a:ext cx="7273401" cy="332399"/>
          </a:xfrm>
          <a:prstGeom prst="rect">
            <a:avLst/>
          </a:prstGeom>
          <a:noFill/>
        </p:spPr>
        <p:txBody>
          <a:bodyPr wrap="none" rtlCol="0">
            <a:spAutoFit/>
          </a:bodyPr>
          <a:lstStyle/>
          <a:p>
            <a:pPr algn="ctr"/>
            <a:r>
              <a:rPr lang="en-US" sz="1560" b="1" dirty="0" smtClean="0">
                <a:solidFill>
                  <a:schemeClr val="tx2"/>
                </a:solidFill>
              </a:rPr>
              <a:t>720.746.4844 | </a:t>
            </a:r>
            <a:r>
              <a:rPr lang="en-US" sz="1560" b="1" dirty="0" err="1" smtClean="0">
                <a:solidFill>
                  <a:schemeClr val="tx2"/>
                </a:solidFill>
              </a:rPr>
              <a:t>neonscience@battelleecology.org</a:t>
            </a:r>
            <a:r>
              <a:rPr lang="en-US" sz="1560" b="1" baseline="0" dirty="0" smtClean="0">
                <a:solidFill>
                  <a:schemeClr val="tx2"/>
                </a:solidFill>
              </a:rPr>
              <a:t>   </a:t>
            </a:r>
            <a:r>
              <a:rPr lang="en-US" sz="1560" b="1" baseline="0" dirty="0">
                <a:solidFill>
                  <a:schemeClr val="tx2"/>
                </a:solidFill>
              </a:rPr>
              <a:t>|  </a:t>
            </a:r>
            <a:r>
              <a:rPr lang="en-US" sz="1560" b="1" baseline="0" dirty="0" smtClean="0">
                <a:solidFill>
                  <a:schemeClr val="tx2"/>
                </a:solidFill>
              </a:rPr>
              <a:t>www.neonscience.org</a:t>
            </a:r>
          </a:p>
        </p:txBody>
      </p:sp>
      <p:pic>
        <p:nvPicPr>
          <p:cNvPr id="34" name="Pictur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3259" y="4375099"/>
            <a:ext cx="2586276" cy="758002"/>
          </a:xfrm>
          <a:prstGeom prst="rect">
            <a:avLst/>
          </a:prstGeom>
        </p:spPr>
      </p:pic>
      <p:pic>
        <p:nvPicPr>
          <p:cNvPr id="2" name="Pictur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05125" y="4309031"/>
            <a:ext cx="2052261" cy="824070"/>
          </a:xfrm>
          <a:prstGeom prst="rect">
            <a:avLst/>
          </a:prstGeom>
        </p:spPr>
      </p:pic>
      <p:cxnSp>
        <p:nvCxnSpPr>
          <p:cNvPr id="13" name="Straight Connector 12"/>
          <p:cNvCxnSpPr/>
          <p:nvPr userDrawn="1"/>
        </p:nvCxnSpPr>
        <p:spPr>
          <a:xfrm>
            <a:off x="4419600" y="3884028"/>
            <a:ext cx="0" cy="160866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773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without Image and with Thank You">
    <p:spTree>
      <p:nvGrpSpPr>
        <p:cNvPr id="1" name=""/>
        <p:cNvGrpSpPr/>
        <p:nvPr/>
      </p:nvGrpSpPr>
      <p:grpSpPr>
        <a:xfrm>
          <a:off x="0" y="0"/>
          <a:ext cx="0" cy="0"/>
          <a:chOff x="0" y="0"/>
          <a:chExt cx="0" cy="0"/>
        </a:xfrm>
      </p:grpSpPr>
      <p:sp>
        <p:nvSpPr>
          <p:cNvPr id="26" name="Rectangle 25"/>
          <p:cNvSpPr/>
          <p:nvPr userDrawn="1"/>
        </p:nvSpPr>
        <p:spPr bwMode="gray">
          <a:xfrm>
            <a:off x="0" y="0"/>
            <a:ext cx="9144000" cy="5382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bwMode="white">
          <a:xfrm flipV="1">
            <a:off x="0" y="5963438"/>
            <a:ext cx="9144000" cy="894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bwMode="gray">
          <a:xfrm>
            <a:off x="0" y="5243656"/>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userDrawn="1"/>
        </p:nvSpPr>
        <p:spPr bwMode="gray">
          <a:xfrm>
            <a:off x="0" y="5538524"/>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02106" y="2070100"/>
            <a:ext cx="3567662" cy="1045633"/>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3971" y="1927528"/>
            <a:ext cx="2959100" cy="1188205"/>
          </a:xfrm>
          <a:prstGeom prst="rect">
            <a:avLst/>
          </a:prstGeom>
        </p:spPr>
      </p:pic>
      <p:cxnSp>
        <p:nvCxnSpPr>
          <p:cNvPr id="4" name="Straight Connector 3"/>
          <p:cNvCxnSpPr/>
          <p:nvPr userDrawn="1"/>
        </p:nvCxnSpPr>
        <p:spPr>
          <a:xfrm>
            <a:off x="4419600" y="1659469"/>
            <a:ext cx="0" cy="160866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935307" y="6208398"/>
            <a:ext cx="7273401" cy="332399"/>
          </a:xfrm>
          <a:prstGeom prst="rect">
            <a:avLst/>
          </a:prstGeom>
          <a:noFill/>
        </p:spPr>
        <p:txBody>
          <a:bodyPr wrap="none" rtlCol="0">
            <a:spAutoFit/>
          </a:bodyPr>
          <a:lstStyle/>
          <a:p>
            <a:pPr algn="ctr"/>
            <a:r>
              <a:rPr lang="en-US" sz="1560" b="1" dirty="0" smtClean="0">
                <a:solidFill>
                  <a:schemeClr val="tx2"/>
                </a:solidFill>
              </a:rPr>
              <a:t>720.746.4844 | </a:t>
            </a:r>
            <a:r>
              <a:rPr lang="en-US" sz="1560" b="1" dirty="0" err="1" smtClean="0">
                <a:solidFill>
                  <a:schemeClr val="tx2"/>
                </a:solidFill>
              </a:rPr>
              <a:t>neonscience@battelleecology.org</a:t>
            </a:r>
            <a:r>
              <a:rPr lang="en-US" sz="1560" b="1" baseline="0" dirty="0" smtClean="0">
                <a:solidFill>
                  <a:schemeClr val="tx2"/>
                </a:solidFill>
              </a:rPr>
              <a:t>   </a:t>
            </a:r>
            <a:r>
              <a:rPr lang="en-US" sz="1560" b="1" baseline="0" dirty="0">
                <a:solidFill>
                  <a:schemeClr val="tx2"/>
                </a:solidFill>
              </a:rPr>
              <a:t>|  </a:t>
            </a:r>
            <a:r>
              <a:rPr lang="en-US" sz="1560" b="1" baseline="0" dirty="0" smtClean="0">
                <a:solidFill>
                  <a:schemeClr val="tx2"/>
                </a:solidFill>
              </a:rPr>
              <a:t>www.neonscience.org</a:t>
            </a:r>
          </a:p>
        </p:txBody>
      </p:sp>
    </p:spTree>
    <p:extLst>
      <p:ext uri="{BB962C8B-B14F-4D97-AF65-F5344CB8AC3E}">
        <p14:creationId xmlns:p14="http://schemas.microsoft.com/office/powerpoint/2010/main" val="2241727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4"/>
            <a:ext cx="9144001" cy="6376990"/>
          </a:xfrm>
          <a:prstGeom prst="rect">
            <a:avLst/>
          </a:prstGeom>
        </p:spPr>
      </p:pic>
      <p:sp>
        <p:nvSpPr>
          <p:cNvPr id="17" name="Rectangle 16"/>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userDrawn="1"/>
        </p:nvSpPr>
        <p:spPr bwMode="gray">
          <a:xfrm>
            <a:off x="0" y="3274424"/>
            <a:ext cx="9144000" cy="2403566"/>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05"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4" name="TextBox 13"/>
          <p:cNvSpPr txBox="1"/>
          <p:nvPr userDrawn="1"/>
        </p:nvSpPr>
        <p:spPr>
          <a:xfrm>
            <a:off x="466344" y="4969377"/>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5" name="TextBox 14"/>
          <p:cNvSpPr txBox="1"/>
          <p:nvPr userDrawn="1"/>
        </p:nvSpPr>
        <p:spPr>
          <a:xfrm>
            <a:off x="470650" y="5287679"/>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a:t>
            </a:r>
            <a:r>
              <a:rPr lang="en-US" sz="1000" i="1" smtClean="0">
                <a:solidFill>
                  <a:schemeClr val="bg1"/>
                </a:solidFill>
              </a:rPr>
              <a:t>operated by Battelle</a:t>
            </a:r>
            <a:endParaRPr lang="en-US" sz="1000" i="1" dirty="0">
              <a:solidFill>
                <a:schemeClr val="bg1"/>
              </a:solidFill>
            </a:endParaRPr>
          </a:p>
        </p:txBody>
      </p:sp>
      <p:sp>
        <p:nvSpPr>
          <p:cNvPr id="2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1/9/2018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2"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69775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9144000" cy="6376987"/>
          </a:xfrm>
          <a:prstGeom prst="rect">
            <a:avLst/>
          </a:prstGeom>
        </p:spPr>
      </p:pic>
      <p:sp>
        <p:nvSpPr>
          <p:cNvPr id="15" name="Rectangle 14"/>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9" name="Rectangle 18"/>
          <p:cNvSpPr/>
          <p:nvPr userDrawn="1"/>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28"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7" name="TextBox 16"/>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8" name="TextBox 17"/>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operated by Battelle</a:t>
            </a:r>
            <a:endParaRPr lang="en-US" sz="1000" i="1" dirty="0">
              <a:solidFill>
                <a:schemeClr val="bg1"/>
              </a:solidFill>
            </a:endParaRPr>
          </a:p>
        </p:txBody>
      </p:sp>
      <p:sp>
        <p:nvSpPr>
          <p:cNvPr id="2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1/9/2018</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2"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78869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4074"/>
            <a:ext cx="9144000" cy="6378406"/>
          </a:xfrm>
          <a:prstGeom prst="rect">
            <a:avLst/>
          </a:prstGeom>
        </p:spPr>
      </p:pic>
      <p:sp>
        <p:nvSpPr>
          <p:cNvPr id="16" name="Rectangle 15"/>
          <p:cNvSpPr/>
          <p:nvPr userDrawn="1"/>
        </p:nvSpPr>
        <p:spPr bwMode="gray">
          <a:xfrm>
            <a:off x="1" y="2"/>
            <a:ext cx="4773613" cy="6376987"/>
          </a:xfrm>
          <a:prstGeom prst="rect">
            <a:avLst/>
          </a:prstGeom>
          <a:gradFill flip="none" rotWithShape="1">
            <a:gsLst>
              <a:gs pos="0">
                <a:srgbClr val="000000">
                  <a:alpha val="6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userDrawn="1"/>
        </p:nvSpPr>
        <p:spPr bwMode="gray">
          <a:xfrm>
            <a:off x="0" y="3483864"/>
            <a:ext cx="9144000" cy="2386584"/>
          </a:xfrm>
          <a:prstGeom prst="rect">
            <a:avLst/>
          </a:prstGeom>
          <a:solidFill>
            <a:srgbClr val="363636">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52"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5" name="TextBox 14"/>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7" name="TextBox 16"/>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a:t>
            </a:r>
            <a:r>
              <a:rPr lang="en-US" sz="1000" i="1" smtClean="0">
                <a:solidFill>
                  <a:schemeClr val="bg1"/>
                </a:solidFill>
              </a:rPr>
              <a:t>operated by Battelle</a:t>
            </a:r>
            <a:endParaRPr lang="en-US" sz="1000" i="1" dirty="0">
              <a:solidFill>
                <a:schemeClr val="bg1"/>
              </a:solidFill>
            </a:endParaRPr>
          </a:p>
        </p:txBody>
      </p:sp>
      <p:sp>
        <p:nvSpPr>
          <p:cNvPr id="19"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1/9/2018</a:t>
            </a:fld>
            <a:endParaRPr lang="en-US" dirty="0"/>
          </a:p>
        </p:txBody>
      </p:sp>
      <p:sp>
        <p:nvSpPr>
          <p:cNvPr id="20"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1"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84791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24" name="Rectangle 23"/>
          <p:cNvSpPr/>
          <p:nvPr userDrawn="1"/>
        </p:nvSpPr>
        <p:spPr bwMode="gray">
          <a:xfrm>
            <a:off x="0" y="-1"/>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userDrawn="1"/>
        </p:nvSpPr>
        <p:spPr bwMode="gray">
          <a:xfrm>
            <a:off x="0" y="5918944"/>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userDrawn="1"/>
        </p:nvSpPr>
        <p:spPr bwMode="gray">
          <a:xfrm>
            <a:off x="0" y="5717788"/>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bwMode="gray">
          <a:xfrm>
            <a:off x="0" y="6012656"/>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hasCustomPrompt="1"/>
          </p:nvPr>
        </p:nvSpPr>
        <p:spPr bwMode="gray">
          <a:xfrm>
            <a:off x="466344" y="342901"/>
            <a:ext cx="8211312" cy="2343150"/>
          </a:xfrm>
        </p:spPr>
        <p:txBody>
          <a:bodyPr vert="horz" lIns="0" tIns="0" rIns="0" bIns="0" rtlCol="0" anchor="b" anchorCtr="0">
            <a:noAutofit/>
          </a:bodyPr>
          <a:lstStyle>
            <a:lvl1pPr>
              <a:defRPr lang="en-US" sz="4000" b="0" dirty="0">
                <a:solidFill>
                  <a:schemeClr val="bg1"/>
                </a:solidFill>
              </a:defRPr>
            </a:lvl1pPr>
          </a:lstStyle>
          <a:p>
            <a:pPr lvl="0"/>
            <a:r>
              <a:rPr lang="en-US" dirty="0"/>
              <a:t>Click to Insert Title</a:t>
            </a:r>
          </a:p>
        </p:txBody>
      </p:sp>
      <p:sp>
        <p:nvSpPr>
          <p:cNvPr id="3" name="Subtitle 2"/>
          <p:cNvSpPr>
            <a:spLocks noGrp="1"/>
          </p:cNvSpPr>
          <p:nvPr>
            <p:ph type="subTitle" idx="1" hasCustomPrompt="1"/>
          </p:nvPr>
        </p:nvSpPr>
        <p:spPr bwMode="gray">
          <a:xfrm>
            <a:off x="466344" y="2871216"/>
            <a:ext cx="8211312" cy="323165"/>
          </a:xfrm>
        </p:spPr>
        <p:txBody>
          <a:bodyPr vert="horz" wrap="square" lIns="0" tIns="0" rIns="0" bIns="0" rtlCol="0">
            <a:spAutoFit/>
          </a:bodyPr>
          <a:lstStyle>
            <a:lvl1pPr marL="228600" indent="-228600">
              <a:buNone/>
              <a:defRPr lang="en-US" sz="2100" dirty="0">
                <a:solidFill>
                  <a:schemeClr val="bg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bwMode="gray">
          <a:xfrm>
            <a:off x="466344" y="4560889"/>
            <a:ext cx="8211312" cy="1162050"/>
          </a:xfrm>
        </p:spPr>
        <p:txBody>
          <a:bodyPr lIns="0" tIns="0" rIns="0" bIns="0">
            <a:no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1/9/2018</a:t>
            </a:fld>
            <a:endParaRPr lang="en-US" dirty="0"/>
          </a:p>
        </p:txBody>
      </p:sp>
      <p:sp>
        <p:nvSpPr>
          <p:cNvPr id="1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74930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22" name="Rectangle 21"/>
          <p:cNvSpPr/>
          <p:nvPr userDrawn="1"/>
        </p:nvSpPr>
        <p:spPr bwMode="gray">
          <a:xfrm>
            <a:off x="0" y="5918944"/>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bwMode="gray">
          <a:xfrm>
            <a:off x="0" y="6019799"/>
            <a:ext cx="9144000" cy="242207"/>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userDrawn="1"/>
        </p:nvSpPr>
        <p:spPr bwMode="gray">
          <a:xfrm>
            <a:off x="0" y="6139542"/>
            <a:ext cx="9144000" cy="236645"/>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hasCustomPrompt="1"/>
          </p:nvPr>
        </p:nvSpPr>
        <p:spPr>
          <a:xfrm>
            <a:off x="466344" y="342901"/>
            <a:ext cx="8211312" cy="2343150"/>
          </a:xfrm>
        </p:spPr>
        <p:txBody>
          <a:bodyPr vert="horz" lIns="0" tIns="0" rIns="0" bIns="0" rtlCol="0" anchor="b" anchorCtr="0">
            <a:noAutofit/>
          </a:bodyPr>
          <a:lstStyle>
            <a:lvl1pPr>
              <a:defRPr lang="en-US" sz="4000" b="0" dirty="0">
                <a:solidFill>
                  <a:schemeClr val="accent1"/>
                </a:solidFill>
              </a:defRPr>
            </a:lvl1pPr>
          </a:lstStyle>
          <a:p>
            <a:pPr lvl="0"/>
            <a:r>
              <a:rPr lang="en-US" dirty="0"/>
              <a:t>Click to Insert Title</a:t>
            </a:r>
          </a:p>
        </p:txBody>
      </p:sp>
      <p:sp>
        <p:nvSpPr>
          <p:cNvPr id="3" name="Subtitle 2"/>
          <p:cNvSpPr>
            <a:spLocks noGrp="1"/>
          </p:cNvSpPr>
          <p:nvPr>
            <p:ph type="subTitle" idx="1" hasCustomPrompt="1"/>
          </p:nvPr>
        </p:nvSpPr>
        <p:spPr>
          <a:xfrm>
            <a:off x="466344" y="2871216"/>
            <a:ext cx="8211312" cy="320040"/>
          </a:xfrm>
        </p:spPr>
        <p:txBody>
          <a:bodyPr vert="horz" wrap="square" lIns="0" tIns="0" rIns="0" bIns="0" rtlCol="0">
            <a:spAutoFit/>
          </a:bodyPr>
          <a:lstStyle>
            <a:lvl1pPr marL="228600" indent="-228600">
              <a:buNone/>
              <a:defRPr lang="en-US" sz="2100" dirty="0">
                <a:solidFill>
                  <a:schemeClr val="accent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a:xfrm>
            <a:off x="466344" y="4560889"/>
            <a:ext cx="8211312" cy="1162050"/>
          </a:xfrm>
        </p:spPr>
        <p:txBody>
          <a:bodyPr lIns="0" tIns="0" rIns="0" bIns="0">
            <a:noAutofit/>
          </a:bodyPr>
          <a:lstStyle>
            <a:lvl1pPr marL="0" indent="0">
              <a:spcBef>
                <a:spcPts val="0"/>
              </a:spcBef>
              <a:spcAft>
                <a:spcPts val="0"/>
              </a:spcAft>
              <a:buNone/>
              <a:defRPr sz="1300">
                <a:solidFill>
                  <a:schemeClr val="accent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1/9/2018</a:t>
            </a:fld>
            <a:endParaRPr lang="en-US" dirty="0"/>
          </a:p>
        </p:txBody>
      </p:sp>
      <p:sp>
        <p:nvSpPr>
          <p:cNvPr id="1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85120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8211312"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1/9/2018</a:t>
            </a:fld>
            <a:endParaRPr lang="en-US" dirty="0"/>
          </a:p>
        </p:txBody>
      </p:sp>
      <p:sp>
        <p:nvSpPr>
          <p:cNvPr id="8"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9"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666783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20624"/>
            <a:ext cx="8211312" cy="531738"/>
          </a:xfrm>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8211312"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7"/>
          <p:cNvSpPr>
            <a:spLocks noGrp="1"/>
          </p:cNvSpPr>
          <p:nvPr>
            <p:ph type="body" sz="quarter" idx="13" hasCustomPrompt="1"/>
          </p:nvPr>
        </p:nvSpPr>
        <p:spPr>
          <a:xfrm>
            <a:off x="466344" y="905256"/>
            <a:ext cx="8211312" cy="448494"/>
          </a:xfrm>
        </p:spPr>
        <p:txBody>
          <a:bodyPr>
            <a:noAutofit/>
          </a:bodyPr>
          <a:lstStyle>
            <a:lvl1pPr marL="0" indent="0">
              <a:spcBef>
                <a:spcPts val="0"/>
              </a:spcBef>
              <a:spcAft>
                <a:spcPts val="0"/>
              </a:spcAft>
              <a:buNone/>
              <a:defRPr sz="2600">
                <a:solidFill>
                  <a:schemeClr val="tx1"/>
                </a:solidFill>
              </a:defRPr>
            </a:lvl1pPr>
          </a:lstStyle>
          <a:p>
            <a:pPr lvl="0"/>
            <a:r>
              <a:rPr lang="en-US" dirty="0"/>
              <a:t>Click to edit master text styles</a:t>
            </a:r>
          </a:p>
        </p:txBody>
      </p:sp>
      <p:sp>
        <p:nvSpPr>
          <p:cNvPr id="9"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1/9/2018</a:t>
            </a:fld>
            <a:endParaRPr lang="en-US" dirty="0"/>
          </a:p>
        </p:txBody>
      </p:sp>
      <p:sp>
        <p:nvSpPr>
          <p:cNvPr id="10"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1"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472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20624"/>
            <a:ext cx="8211312" cy="963324"/>
          </a:xfrm>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66344" y="1481328"/>
            <a:ext cx="3950208"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hasCustomPrompt="1"/>
          </p:nvPr>
        </p:nvSpPr>
        <p:spPr>
          <a:xfrm>
            <a:off x="4727448" y="1481328"/>
            <a:ext cx="3950208"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Date Placeholder 3"/>
          <p:cNvSpPr>
            <a:spLocks noGrp="1"/>
          </p:cNvSpPr>
          <p:nvPr>
            <p:ph type="dt" sz="half" idx="10"/>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1/9/2018</a:t>
            </a:fld>
            <a:endParaRPr lang="en-US" dirty="0"/>
          </a:p>
        </p:txBody>
      </p:sp>
      <p:sp>
        <p:nvSpPr>
          <p:cNvPr id="9"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0"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160434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bwMode="gray">
          <a:xfrm>
            <a:off x="461962" y="6192078"/>
            <a:ext cx="8319275" cy="123966"/>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bwMode="gray">
          <a:xfrm>
            <a:off x="461962" y="6252068"/>
            <a:ext cx="8319275" cy="123967"/>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p:cNvSpPr/>
          <p:nvPr userDrawn="1"/>
        </p:nvSpPr>
        <p:spPr bwMode="white">
          <a:xfrm>
            <a:off x="8699086" y="6181821"/>
            <a:ext cx="109538" cy="221456"/>
          </a:xfrm>
          <a:custGeom>
            <a:avLst/>
            <a:gdLst>
              <a:gd name="connsiteX0" fmla="*/ 0 w 402431"/>
              <a:gd name="connsiteY0" fmla="*/ 321468 h 340518"/>
              <a:gd name="connsiteX1" fmla="*/ 114300 w 402431"/>
              <a:gd name="connsiteY1" fmla="*/ 0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21468"/>
              <a:gd name="connsiteX1" fmla="*/ 76200 w 402431"/>
              <a:gd name="connsiteY1" fmla="*/ 100013 h 321468"/>
              <a:gd name="connsiteX2" fmla="*/ 402431 w 402431"/>
              <a:gd name="connsiteY2" fmla="*/ 0 h 321468"/>
              <a:gd name="connsiteX3" fmla="*/ 104775 w 402431"/>
              <a:gd name="connsiteY3" fmla="*/ 319087 h 321468"/>
              <a:gd name="connsiteX4" fmla="*/ 0 w 402431"/>
              <a:gd name="connsiteY4" fmla="*/ 321468 h 321468"/>
              <a:gd name="connsiteX0" fmla="*/ 0 w 109537"/>
              <a:gd name="connsiteY0" fmla="*/ 221455 h 221455"/>
              <a:gd name="connsiteX1" fmla="*/ 76200 w 109537"/>
              <a:gd name="connsiteY1" fmla="*/ 0 h 221455"/>
              <a:gd name="connsiteX2" fmla="*/ 109537 w 109537"/>
              <a:gd name="connsiteY2" fmla="*/ 14287 h 221455"/>
              <a:gd name="connsiteX3" fmla="*/ 104775 w 109537"/>
              <a:gd name="connsiteY3" fmla="*/ 219074 h 221455"/>
              <a:gd name="connsiteX4" fmla="*/ 0 w 109537"/>
              <a:gd name="connsiteY4" fmla="*/ 221455 h 221455"/>
              <a:gd name="connsiteX0" fmla="*/ 0 w 111918"/>
              <a:gd name="connsiteY0" fmla="*/ 221455 h 221455"/>
              <a:gd name="connsiteX1" fmla="*/ 76200 w 111918"/>
              <a:gd name="connsiteY1" fmla="*/ 0 h 221455"/>
              <a:gd name="connsiteX2" fmla="*/ 111918 w 111918"/>
              <a:gd name="connsiteY2" fmla="*/ 14287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09537"/>
              <a:gd name="connsiteY0" fmla="*/ 221456 h 221456"/>
              <a:gd name="connsiteX1" fmla="*/ 76200 w 109537"/>
              <a:gd name="connsiteY1" fmla="*/ 1 h 221456"/>
              <a:gd name="connsiteX2" fmla="*/ 109537 w 109537"/>
              <a:gd name="connsiteY2" fmla="*/ 0 h 221456"/>
              <a:gd name="connsiteX3" fmla="*/ 104775 w 109537"/>
              <a:gd name="connsiteY3" fmla="*/ 219075 h 221456"/>
              <a:gd name="connsiteX4" fmla="*/ 0 w 109537"/>
              <a:gd name="connsiteY4" fmla="*/ 221456 h 221456"/>
              <a:gd name="connsiteX0" fmla="*/ 0 w 109538"/>
              <a:gd name="connsiteY0" fmla="*/ 221456 h 221456"/>
              <a:gd name="connsiteX1" fmla="*/ 76200 w 109538"/>
              <a:gd name="connsiteY1" fmla="*/ 1 h 221456"/>
              <a:gd name="connsiteX2" fmla="*/ 109537 w 109538"/>
              <a:gd name="connsiteY2" fmla="*/ 0 h 221456"/>
              <a:gd name="connsiteX3" fmla="*/ 109538 w 109538"/>
              <a:gd name="connsiteY3" fmla="*/ 219075 h 221456"/>
              <a:gd name="connsiteX4" fmla="*/ 0 w 109538"/>
              <a:gd name="connsiteY4" fmla="*/ 221456 h 22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8" h="221456">
                <a:moveTo>
                  <a:pt x="0" y="221456"/>
                </a:moveTo>
                <a:lnTo>
                  <a:pt x="76200" y="1"/>
                </a:lnTo>
                <a:lnTo>
                  <a:pt x="109537" y="0"/>
                </a:lnTo>
                <a:cubicBezTo>
                  <a:pt x="109537" y="73025"/>
                  <a:pt x="109538" y="146050"/>
                  <a:pt x="109538" y="219075"/>
                </a:cubicBezTo>
                <a:lnTo>
                  <a:pt x="0" y="221456"/>
                </a:lnTo>
                <a:close/>
              </a:path>
            </a:pathLst>
          </a:cu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5" name="Picture 1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559294" y="6516818"/>
            <a:ext cx="1097280" cy="184712"/>
          </a:xfrm>
          <a:prstGeom prst="rect">
            <a:avLst/>
          </a:prstGeom>
        </p:spPr>
      </p:pic>
      <p:graphicFrame>
        <p:nvGraphicFramePr>
          <p:cNvPr id="5" name="Object 4" hidden="1"/>
          <p:cNvGraphicFramePr>
            <a:graphicFrameLocks noChangeAspect="1"/>
          </p:cNvGraphicFramePr>
          <p:nvPr userDrawn="1">
            <p:custDataLst>
              <p:tags r:id="rId20"/>
            </p:custDataLst>
            <p:extLst>
              <p:ext uri="{D42A27DB-BD31-4B8C-83A1-F6EECF244321}">
                <p14:modId xmlns:p14="http://schemas.microsoft.com/office/powerpoint/2010/main" val="5375348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71"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66344" y="420624"/>
            <a:ext cx="8211312" cy="963324"/>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66344" y="1481328"/>
            <a:ext cx="8211312" cy="4636008"/>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953968" y="6510528"/>
            <a:ext cx="922566"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A803001A-AC4A-446F-835C-DFDC41A5F4BF}" type="datetime1">
              <a:rPr lang="en-US" smtClean="0"/>
              <a:t>1/9/2018</a:t>
            </a:fld>
            <a:endParaRPr lang="en-US" dirty="0"/>
          </a:p>
        </p:txBody>
      </p:sp>
      <p:sp>
        <p:nvSpPr>
          <p:cNvPr id="6" name="Slide Number Placeholder 5"/>
          <p:cNvSpPr>
            <a:spLocks noGrp="1"/>
          </p:cNvSpPr>
          <p:nvPr>
            <p:ph type="sldNum" sz="quarter" idx="4"/>
          </p:nvPr>
        </p:nvSpPr>
        <p:spPr>
          <a:xfrm>
            <a:off x="1423616"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11" name="Footer Placeholder 4"/>
          <p:cNvSpPr>
            <a:spLocks noGrp="1"/>
          </p:cNvSpPr>
          <p:nvPr>
            <p:ph type="ftr" sz="quarter" idx="3"/>
          </p:nvPr>
        </p:nvSpPr>
        <p:spPr>
          <a:xfrm>
            <a:off x="2737486"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461962" y="6470668"/>
            <a:ext cx="747468" cy="300140"/>
          </a:xfrm>
          <a:prstGeom prst="rect">
            <a:avLst/>
          </a:prstGeom>
        </p:spPr>
      </p:pic>
    </p:spTree>
    <p:extLst>
      <p:ext uri="{BB962C8B-B14F-4D97-AF65-F5344CB8AC3E}">
        <p14:creationId xmlns:p14="http://schemas.microsoft.com/office/powerpoint/2010/main" val="2857799429"/>
      </p:ext>
    </p:extLst>
  </p:cSld>
  <p:clrMap bg1="lt1" tx1="dk1" bg2="lt2" tx2="dk2" accent1="accent1" accent2="accent2" accent3="accent3" accent4="accent4" accent5="accent5" accent6="accent6" hlink="hlink" folHlink="folHlink"/>
  <p:sldLayoutIdLst>
    <p:sldLayoutId id="2147483683" r:id="rId1"/>
    <p:sldLayoutId id="2147483719" r:id="rId2"/>
    <p:sldLayoutId id="2147483720" r:id="rId3"/>
    <p:sldLayoutId id="2147483721" r:id="rId4"/>
    <p:sldLayoutId id="2147483684" r:id="rId5"/>
    <p:sldLayoutId id="2147483704" r:id="rId6"/>
    <p:sldLayoutId id="2147483685" r:id="rId7"/>
    <p:sldLayoutId id="2147483686" r:id="rId8"/>
    <p:sldLayoutId id="2147483687" r:id="rId9"/>
    <p:sldLayoutId id="2147483688" r:id="rId10"/>
    <p:sldLayoutId id="2147483699" r:id="rId11"/>
    <p:sldLayoutId id="2147483705" r:id="rId12"/>
    <p:sldLayoutId id="2147483700" r:id="rId13"/>
    <p:sldLayoutId id="2147483701" r:id="rId14"/>
    <p:sldLayoutId id="2147483718" r:id="rId15"/>
    <p:sldLayoutId id="2147483702" r:id="rId16"/>
    <p:sldLayoutId id="2147483703" r:id="rId17"/>
  </p:sldLayoutIdLst>
  <p:hf hdr="0" dt="0"/>
  <p:txStyles>
    <p:titleStyle>
      <a:lvl1pPr algn="l" defTabSz="914400" rtl="0" eaLnBrk="1" latinLnBrk="0" hangingPunct="1">
        <a:lnSpc>
          <a:spcPct val="85000"/>
        </a:lnSpc>
        <a:spcBef>
          <a:spcPct val="0"/>
        </a:spcBef>
        <a:buNone/>
        <a:defRPr sz="3600" b="1" kern="1200">
          <a:solidFill>
            <a:schemeClr val="accent1"/>
          </a:solidFill>
          <a:latin typeface="+mj-lt"/>
          <a:ea typeface="+mj-ea"/>
          <a:cs typeface="+mj-cs"/>
        </a:defRPr>
      </a:lvl1pPr>
    </p:titleStyle>
    <p:bodyStyle>
      <a:lvl1pPr marL="228600" indent="-228600" algn="l" defTabSz="914400" rtl="0" eaLnBrk="1" latinLnBrk="0" hangingPunct="1">
        <a:spcBef>
          <a:spcPts val="600"/>
        </a:spcBef>
        <a:spcAft>
          <a:spcPts val="500"/>
        </a:spcAft>
        <a:buClr>
          <a:schemeClr val="accent1"/>
        </a:buClr>
        <a:buSzPct val="115000"/>
        <a:buFont typeface="Arial" pitchFamily="34" charset="0"/>
        <a:buChar char="•"/>
        <a:defRPr sz="2400" kern="1200">
          <a:solidFill>
            <a:schemeClr val="tx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hyperlink" Target="https://cran.r-project.org/web/packages/metScanR/metScanR.pdf"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hyperlink" Target="mailto:jroberti@BattelleEcology.org" TargetMode="External"/><Relationship Id="rId5" Type="http://schemas.openxmlformats.org/officeDocument/2006/relationships/hyperlink" Target="https://github.com/cflagg/metScanR" TargetMode="External"/><Relationship Id="rId4" Type="http://schemas.openxmlformats.org/officeDocument/2006/relationships/hyperlink" Target="https://cflagg.github.io/metScanR/tutorials/intro.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3.emf"/><Relationship Id="rId5" Type="http://schemas.openxmlformats.org/officeDocument/2006/relationships/image" Target="../media/image22.png"/><Relationship Id="rId4" Type="http://schemas.openxmlformats.org/officeDocument/2006/relationships/image" Target="../media/image21.emf"/><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lt;TITLE&gt;{122.6817,634.3749,227.5001,42.87512}"/>
          <p:cNvSpPr>
            <a:spLocks noGrp="1"/>
          </p:cNvSpPr>
          <p:nvPr>
            <p:ph type="ctrTitle"/>
          </p:nvPr>
        </p:nvSpPr>
        <p:spPr>
          <a:xfrm>
            <a:off x="443428" y="3304638"/>
            <a:ext cx="8622197" cy="934523"/>
          </a:xfrm>
        </p:spPr>
        <p:txBody>
          <a:bodyPr/>
          <a:lstStyle/>
          <a:p>
            <a:r>
              <a:rPr lang="en-US" sz="3200" b="1" dirty="0"/>
              <a:t>Using R to Promote Data Interoperability in the </a:t>
            </a:r>
            <a:r>
              <a:rPr lang="en-US" sz="3200" b="1" dirty="0" smtClean="0"/>
              <a:t>Atmospheric </a:t>
            </a:r>
            <a:r>
              <a:rPr lang="en-US" sz="3200" b="1" dirty="0"/>
              <a:t>Science </a:t>
            </a:r>
            <a:r>
              <a:rPr lang="en-US" sz="3200" b="1" dirty="0" smtClean="0"/>
              <a:t>Community</a:t>
            </a:r>
            <a:endParaRPr lang="en-US" sz="3200" dirty="0"/>
          </a:p>
        </p:txBody>
      </p:sp>
      <p:sp>
        <p:nvSpPr>
          <p:cNvPr id="3" name="Rectangle 2"/>
          <p:cNvSpPr/>
          <p:nvPr/>
        </p:nvSpPr>
        <p:spPr>
          <a:xfrm>
            <a:off x="43545" y="4492660"/>
            <a:ext cx="5774139" cy="338554"/>
          </a:xfrm>
          <a:prstGeom prst="rect">
            <a:avLst/>
          </a:prstGeom>
        </p:spPr>
        <p:txBody>
          <a:bodyPr wrap="square">
            <a:spAutoFit/>
          </a:bodyPr>
          <a:lstStyle/>
          <a:p>
            <a:pPr algn="ctr"/>
            <a:r>
              <a:rPr lang="en-US" sz="1600" dirty="0" smtClean="0">
                <a:solidFill>
                  <a:schemeClr val="bg1"/>
                </a:solidFill>
              </a:rPr>
              <a:t>10 </a:t>
            </a:r>
            <a:r>
              <a:rPr lang="en-US" sz="1600" dirty="0">
                <a:solidFill>
                  <a:schemeClr val="bg1"/>
                </a:solidFill>
              </a:rPr>
              <a:t>January </a:t>
            </a:r>
            <a:r>
              <a:rPr lang="en-US" sz="1600" dirty="0" smtClean="0">
                <a:solidFill>
                  <a:schemeClr val="bg1"/>
                </a:solidFill>
              </a:rPr>
              <a:t>2018 | Austin</a:t>
            </a:r>
            <a:r>
              <a:rPr lang="en-US" sz="1600" dirty="0">
                <a:solidFill>
                  <a:schemeClr val="bg1"/>
                </a:solidFill>
              </a:rPr>
              <a:t>, </a:t>
            </a:r>
            <a:r>
              <a:rPr lang="en-US" sz="1600" dirty="0" smtClean="0">
                <a:solidFill>
                  <a:schemeClr val="bg1"/>
                </a:solidFill>
              </a:rPr>
              <a:t>TX | Annual </a:t>
            </a:r>
            <a:r>
              <a:rPr lang="en-US" sz="1600" dirty="0">
                <a:solidFill>
                  <a:schemeClr val="bg1"/>
                </a:solidFill>
              </a:rPr>
              <a:t>AMS Conference</a:t>
            </a:r>
          </a:p>
        </p:txBody>
      </p:sp>
      <p:sp>
        <p:nvSpPr>
          <p:cNvPr id="2" name="Rectangle 1"/>
          <p:cNvSpPr/>
          <p:nvPr/>
        </p:nvSpPr>
        <p:spPr>
          <a:xfrm>
            <a:off x="356340" y="4179635"/>
            <a:ext cx="6662057" cy="400110"/>
          </a:xfrm>
          <a:prstGeom prst="rect">
            <a:avLst/>
          </a:prstGeom>
        </p:spPr>
        <p:txBody>
          <a:bodyPr wrap="square">
            <a:spAutoFit/>
          </a:bodyPr>
          <a:lstStyle/>
          <a:p>
            <a:r>
              <a:rPr lang="en-US" sz="2000" dirty="0">
                <a:solidFill>
                  <a:srgbClr val="FBB94F"/>
                </a:solidFill>
              </a:rPr>
              <a:t>Josh Roberti, Robert </a:t>
            </a:r>
            <a:r>
              <a:rPr lang="en-US" sz="2000" dirty="0" smtClean="0">
                <a:solidFill>
                  <a:srgbClr val="FBB94F"/>
                </a:solidFill>
              </a:rPr>
              <a:t>Lee,</a:t>
            </a:r>
            <a:r>
              <a:rPr lang="en-US" sz="2000" baseline="30000" dirty="0" smtClean="0">
                <a:solidFill>
                  <a:srgbClr val="FBB94F"/>
                </a:solidFill>
              </a:rPr>
              <a:t> </a:t>
            </a:r>
            <a:r>
              <a:rPr lang="en-US" sz="2000" dirty="0" smtClean="0">
                <a:solidFill>
                  <a:srgbClr val="FBB94F"/>
                </a:solidFill>
              </a:rPr>
              <a:t>Cody Flagg and Lee </a:t>
            </a:r>
            <a:r>
              <a:rPr lang="en-US" sz="2000" dirty="0">
                <a:solidFill>
                  <a:srgbClr val="FBB94F"/>
                </a:solidFill>
              </a:rPr>
              <a:t>Stanish</a:t>
            </a:r>
          </a:p>
        </p:txBody>
      </p:sp>
    </p:spTree>
    <p:extLst>
      <p:ext uri="{BB962C8B-B14F-4D97-AF65-F5344CB8AC3E}">
        <p14:creationId xmlns:p14="http://schemas.microsoft.com/office/powerpoint/2010/main" val="4171589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791497" y="1670408"/>
            <a:ext cx="6352504" cy="3619993"/>
          </a:xfrm>
          <a:prstGeom prst="rect">
            <a:avLst/>
          </a:prstGeom>
        </p:spPr>
      </p:pic>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a:t>
            </a:r>
            <a:endParaRPr lang="en-US" sz="3600" i="1" dirty="0"/>
          </a:p>
        </p:txBody>
      </p:sp>
      <p:sp>
        <p:nvSpPr>
          <p:cNvPr id="3" name="Rectangle 2"/>
          <p:cNvSpPr/>
          <p:nvPr/>
        </p:nvSpPr>
        <p:spPr>
          <a:xfrm>
            <a:off x="188686" y="747078"/>
            <a:ext cx="8955314" cy="1138773"/>
          </a:xfrm>
          <a:prstGeom prst="rect">
            <a:avLst/>
          </a:prstGeom>
        </p:spPr>
        <p:txBody>
          <a:bodyPr wrap="square">
            <a:spAutoFit/>
          </a:bodyPr>
          <a:lstStyle/>
          <a:p>
            <a:pPr marL="285750" indent="-285750">
              <a:buFont typeface="Arial" panose="020B0604020202020204" pitchFamily="34" charset="0"/>
              <a:buChar char="•"/>
            </a:pPr>
            <a:r>
              <a:rPr lang="en-US" dirty="0" smtClean="0"/>
              <a:t>A tool (R package + database) for </a:t>
            </a:r>
            <a:r>
              <a:rPr lang="en-US" dirty="0"/>
              <a:t>locating, mapping, and gathering </a:t>
            </a:r>
            <a:r>
              <a:rPr lang="en-US" i="1" dirty="0"/>
              <a:t>environmental </a:t>
            </a:r>
            <a:r>
              <a:rPr lang="en-US" dirty="0"/>
              <a:t>data and metadata, worldwide. </a:t>
            </a:r>
            <a:endParaRPr lang="en-US" dirty="0" smtClean="0"/>
          </a:p>
          <a:p>
            <a:pPr marL="285750" indent="-285750">
              <a:buFont typeface="Arial" panose="020B0604020202020204" pitchFamily="34" charset="0"/>
              <a:buChar char="•"/>
            </a:pPr>
            <a:r>
              <a:rPr lang="en-US" dirty="0"/>
              <a:t>&gt;107,000 environmental monitoring stations among 219 </a:t>
            </a:r>
            <a:r>
              <a:rPr lang="en-US" dirty="0" smtClean="0"/>
              <a:t>countries/territories</a:t>
            </a:r>
          </a:p>
          <a:p>
            <a:pPr marL="285750" indent="-285750">
              <a:buFont typeface="Arial" panose="020B0604020202020204" pitchFamily="34" charset="0"/>
              <a:buChar char="•"/>
            </a:pPr>
            <a:endParaRPr lang="en-US" sz="1400" dirty="0" smtClean="0"/>
          </a:p>
        </p:txBody>
      </p:sp>
      <p:sp>
        <p:nvSpPr>
          <p:cNvPr id="13" name="Rectangle 12"/>
          <p:cNvSpPr/>
          <p:nvPr/>
        </p:nvSpPr>
        <p:spPr>
          <a:xfrm>
            <a:off x="239717" y="1873498"/>
            <a:ext cx="2612662" cy="3293209"/>
          </a:xfrm>
          <a:prstGeom prst="rect">
            <a:avLst/>
          </a:prstGeom>
        </p:spPr>
        <p:txBody>
          <a:bodyPr wrap="square">
            <a:spAutoFit/>
          </a:bodyPr>
          <a:lstStyle/>
          <a:p>
            <a:pPr>
              <a:buSzPts val="1800"/>
            </a:pPr>
            <a:r>
              <a:rPr lang="en-US" sz="1600" u="sng" dirty="0" smtClean="0"/>
              <a:t>The structure</a:t>
            </a:r>
            <a:endParaRPr lang="en-US" sz="1600" dirty="0" smtClean="0">
              <a:solidFill>
                <a:srgbClr val="000000"/>
              </a:solidFill>
              <a:latin typeface="Calibri" panose="020F0502020204030204" pitchFamily="34" charset="0"/>
            </a:endParaRPr>
          </a:p>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Site Name(s)</a:t>
            </a:r>
          </a:p>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Site </a:t>
            </a:r>
            <a:r>
              <a:rPr lang="en-US" sz="1600" dirty="0">
                <a:solidFill>
                  <a:srgbClr val="000000"/>
                </a:solidFill>
                <a:latin typeface="Calibri" panose="020F0502020204030204" pitchFamily="34" charset="0"/>
              </a:rPr>
              <a:t>IDs </a:t>
            </a:r>
            <a:endParaRPr lang="en-US" sz="1600" dirty="0" smtClean="0">
              <a:solidFill>
                <a:srgbClr val="000000"/>
              </a:solidFill>
              <a:latin typeface="Calibri" panose="020F0502020204030204" pitchFamily="34" charset="0"/>
            </a:endParaRPr>
          </a:p>
          <a:p>
            <a:pPr marL="285750" indent="-285750">
              <a:buSzPts val="1800"/>
              <a:buFont typeface="Arial" panose="020B0604020202020204" pitchFamily="34" charset="0"/>
              <a:buChar char="•"/>
            </a:pPr>
            <a:r>
              <a:rPr lang="pt-BR" sz="1600" dirty="0" smtClean="0">
                <a:solidFill>
                  <a:srgbClr val="000000"/>
                </a:solidFill>
                <a:latin typeface="Calibri" panose="020F0502020204030204" pitchFamily="34" charset="0"/>
              </a:rPr>
              <a:t>Platform(s)</a:t>
            </a:r>
          </a:p>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Geolocation </a:t>
            </a:r>
            <a:r>
              <a:rPr lang="en-US" sz="1600" dirty="0">
                <a:solidFill>
                  <a:srgbClr val="000000"/>
                </a:solidFill>
                <a:latin typeface="Calibri" panose="020F0502020204030204" pitchFamily="34" charset="0"/>
              </a:rPr>
              <a:t>data </a:t>
            </a:r>
            <a:endParaRPr lang="en-US" sz="1600" dirty="0" smtClean="0">
              <a:solidFill>
                <a:srgbClr val="000000"/>
              </a:solidFill>
              <a:latin typeface="Calibri" panose="020F0502020204030204" pitchFamily="34" charset="0"/>
            </a:endParaRP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Latitude</a:t>
            </a: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Longitude</a:t>
            </a: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Elevation</a:t>
            </a:r>
          </a:p>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Absolute </a:t>
            </a:r>
            <a:r>
              <a:rPr lang="en-US" sz="1600" dirty="0">
                <a:solidFill>
                  <a:srgbClr val="000000"/>
                </a:solidFill>
                <a:latin typeface="Calibri" panose="020F0502020204030204" pitchFamily="34" charset="0"/>
              </a:rPr>
              <a:t>dates (site)</a:t>
            </a:r>
          </a:p>
          <a:p>
            <a:pPr marL="285750"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Data Products</a:t>
            </a:r>
            <a:endParaRPr lang="en-US" sz="1600" dirty="0">
              <a:solidFill>
                <a:srgbClr val="000000"/>
              </a:solidFill>
              <a:latin typeface="Calibri" panose="020F0502020204030204" pitchFamily="34" charset="0"/>
            </a:endParaRP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Active </a:t>
            </a:r>
            <a:r>
              <a:rPr lang="en-US" sz="1600" dirty="0">
                <a:solidFill>
                  <a:srgbClr val="000000"/>
                </a:solidFill>
                <a:latin typeface="Calibri" panose="020F0502020204030204" pitchFamily="34" charset="0"/>
              </a:rPr>
              <a:t>dates </a:t>
            </a:r>
            <a:endParaRPr lang="en-US" sz="1600" dirty="0" smtClean="0">
              <a:solidFill>
                <a:srgbClr val="000000"/>
              </a:solidFill>
              <a:latin typeface="Calibri" panose="020F0502020204030204" pitchFamily="34" charset="0"/>
            </a:endParaRPr>
          </a:p>
          <a:p>
            <a:pPr marL="742950" lvl="1" indent="-285750">
              <a:buSzPts val="1800"/>
              <a:buFont typeface="Arial" panose="020B0604020202020204" pitchFamily="34" charset="0"/>
              <a:buChar char="•"/>
            </a:pPr>
            <a:r>
              <a:rPr lang="en-US" sz="1600" dirty="0" smtClean="0">
                <a:solidFill>
                  <a:srgbClr val="000000"/>
                </a:solidFill>
                <a:latin typeface="Calibri" panose="020F0502020204030204" pitchFamily="34" charset="0"/>
              </a:rPr>
              <a:t>Temporal Resolution</a:t>
            </a:r>
          </a:p>
        </p:txBody>
      </p:sp>
      <p:sp>
        <p:nvSpPr>
          <p:cNvPr id="14" name="Rectangle 13"/>
          <p:cNvSpPr/>
          <p:nvPr/>
        </p:nvSpPr>
        <p:spPr bwMode="auto">
          <a:xfrm>
            <a:off x="200851" y="1855401"/>
            <a:ext cx="2690395" cy="3245407"/>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5" name="TextBox 14"/>
          <p:cNvSpPr txBox="1"/>
          <p:nvPr/>
        </p:nvSpPr>
        <p:spPr>
          <a:xfrm>
            <a:off x="415286" y="5335501"/>
            <a:ext cx="8502114" cy="646331"/>
          </a:xfrm>
          <a:prstGeom prst="rect">
            <a:avLst/>
          </a:prstGeom>
          <a:noFill/>
        </p:spPr>
        <p:txBody>
          <a:bodyPr wrap="square" rtlCol="0">
            <a:spAutoFit/>
          </a:bodyPr>
          <a:lstStyle/>
          <a:p>
            <a:endParaRPr lang="en-US" dirty="0" smtClean="0"/>
          </a:p>
          <a:p>
            <a:r>
              <a:rPr lang="en-US" dirty="0" smtClean="0"/>
              <a:t>Drastically mitigates time sink when searching for specific environmental data</a:t>
            </a:r>
            <a:endParaRPr lang="en-US" dirty="0"/>
          </a:p>
        </p:txBody>
      </p:sp>
      <p:sp>
        <p:nvSpPr>
          <p:cNvPr id="7" name="Down Arrow 6"/>
          <p:cNvSpPr/>
          <p:nvPr/>
        </p:nvSpPr>
        <p:spPr bwMode="auto">
          <a:xfrm rot="20244904">
            <a:off x="309708" y="4595452"/>
            <a:ext cx="353148" cy="802887"/>
          </a:xfrm>
          <a:prstGeom prst="down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TextBox 10"/>
          <p:cNvSpPr txBox="1"/>
          <p:nvPr/>
        </p:nvSpPr>
        <p:spPr>
          <a:xfrm>
            <a:off x="415286" y="5335342"/>
            <a:ext cx="2735044" cy="400110"/>
          </a:xfrm>
          <a:prstGeom prst="rect">
            <a:avLst/>
          </a:prstGeom>
          <a:noFill/>
        </p:spPr>
        <p:txBody>
          <a:bodyPr wrap="none" rtlCol="0">
            <a:spAutoFit/>
          </a:bodyPr>
          <a:lstStyle/>
          <a:p>
            <a:r>
              <a:rPr lang="en-US" sz="2000" b="1" dirty="0" smtClean="0"/>
              <a:t>Standardized Format</a:t>
            </a:r>
            <a:endParaRPr lang="en-US" sz="2000" b="1" dirty="0"/>
          </a:p>
        </p:txBody>
      </p:sp>
      <p:sp>
        <p:nvSpPr>
          <p:cNvPr id="17" name="Oval Callout 16"/>
          <p:cNvSpPr/>
          <p:nvPr/>
        </p:nvSpPr>
        <p:spPr bwMode="auto">
          <a:xfrm>
            <a:off x="2262594" y="4558424"/>
            <a:ext cx="1595031" cy="370415"/>
          </a:xfrm>
          <a:prstGeom prst="wedgeEllipseCallout">
            <a:avLst>
              <a:gd name="adj1" fmla="val -66045"/>
              <a:gd name="adj2" fmla="val 69005"/>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In Progress</a:t>
            </a:r>
          </a:p>
        </p:txBody>
      </p:sp>
    </p:spTree>
    <p:extLst>
      <p:ext uri="{BB962C8B-B14F-4D97-AF65-F5344CB8AC3E}">
        <p14:creationId xmlns:p14="http://schemas.microsoft.com/office/powerpoint/2010/main" val="7589402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77258" y="1303824"/>
            <a:ext cx="6648450" cy="4467225"/>
          </a:xfrm>
          <a:prstGeom prst="rect">
            <a:avLst/>
          </a:prstGeom>
        </p:spPr>
      </p:pic>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 Structure</a:t>
            </a:r>
            <a:endParaRPr lang="en-US" sz="3600" i="1" dirty="0"/>
          </a:p>
        </p:txBody>
      </p:sp>
      <p:pic>
        <p:nvPicPr>
          <p:cNvPr id="9" name="Picture 8"/>
          <p:cNvPicPr>
            <a:picLocks noChangeAspect="1"/>
          </p:cNvPicPr>
          <p:nvPr/>
        </p:nvPicPr>
        <p:blipFill>
          <a:blip r:embed="rId4"/>
          <a:stretch>
            <a:fillRect/>
          </a:stretch>
        </p:blipFill>
        <p:spPr>
          <a:xfrm>
            <a:off x="2822653" y="897182"/>
            <a:ext cx="6216721" cy="3752876"/>
          </a:xfrm>
          <a:prstGeom prst="rect">
            <a:avLst/>
          </a:prstGeom>
          <a:ln w="38100">
            <a:solidFill>
              <a:schemeClr val="bg1"/>
            </a:solidFill>
          </a:ln>
        </p:spPr>
      </p:pic>
      <p:sp>
        <p:nvSpPr>
          <p:cNvPr id="15" name="TextBox 14"/>
          <p:cNvSpPr txBox="1"/>
          <p:nvPr/>
        </p:nvSpPr>
        <p:spPr>
          <a:xfrm>
            <a:off x="87609" y="897182"/>
            <a:ext cx="2735044" cy="400110"/>
          </a:xfrm>
          <a:prstGeom prst="rect">
            <a:avLst/>
          </a:prstGeom>
          <a:noFill/>
        </p:spPr>
        <p:txBody>
          <a:bodyPr wrap="none" rtlCol="0">
            <a:spAutoFit/>
          </a:bodyPr>
          <a:lstStyle/>
          <a:p>
            <a:r>
              <a:rPr lang="en-US" sz="2000" b="1" dirty="0" smtClean="0"/>
              <a:t>Standardized Format</a:t>
            </a:r>
            <a:endParaRPr lang="en-US" sz="2000" b="1" dirty="0"/>
          </a:p>
        </p:txBody>
      </p:sp>
      <p:sp>
        <p:nvSpPr>
          <p:cNvPr id="16" name="TextBox 15"/>
          <p:cNvSpPr txBox="1"/>
          <p:nvPr/>
        </p:nvSpPr>
        <p:spPr>
          <a:xfrm>
            <a:off x="4490742" y="1016451"/>
            <a:ext cx="4415883"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rgbClr val="FFFF00"/>
                </a:solidFill>
              </a:rPr>
              <a:t>Identical metadata structure for all environmental stations </a:t>
            </a:r>
          </a:p>
          <a:p>
            <a:pPr marL="285750" indent="-285750">
              <a:buFont typeface="Arial" panose="020B0604020202020204" pitchFamily="34" charset="0"/>
              <a:buChar char="•"/>
            </a:pPr>
            <a:r>
              <a:rPr lang="en-US" dirty="0" smtClean="0">
                <a:solidFill>
                  <a:srgbClr val="FFFF00"/>
                </a:solidFill>
              </a:rPr>
              <a:t>allows for easy searching and filtering</a:t>
            </a:r>
          </a:p>
        </p:txBody>
      </p:sp>
    </p:spTree>
    <p:extLst>
      <p:ext uri="{BB962C8B-B14F-4D97-AF65-F5344CB8AC3E}">
        <p14:creationId xmlns:p14="http://schemas.microsoft.com/office/powerpoint/2010/main" val="29496093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77258" y="1303824"/>
            <a:ext cx="6648450" cy="4467225"/>
          </a:xfrm>
          <a:prstGeom prst="rect">
            <a:avLst/>
          </a:prstGeom>
        </p:spPr>
      </p:pic>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Database Structure</a:t>
            </a:r>
            <a:endParaRPr lang="en-US" sz="3600" i="1" dirty="0"/>
          </a:p>
        </p:txBody>
      </p:sp>
      <p:pic>
        <p:nvPicPr>
          <p:cNvPr id="9" name="Picture 8"/>
          <p:cNvPicPr>
            <a:picLocks noChangeAspect="1"/>
          </p:cNvPicPr>
          <p:nvPr/>
        </p:nvPicPr>
        <p:blipFill>
          <a:blip r:embed="rId4"/>
          <a:stretch>
            <a:fillRect/>
          </a:stretch>
        </p:blipFill>
        <p:spPr>
          <a:xfrm>
            <a:off x="2822653" y="897182"/>
            <a:ext cx="6216721" cy="3752876"/>
          </a:xfrm>
          <a:prstGeom prst="rect">
            <a:avLst/>
          </a:prstGeom>
          <a:ln w="38100">
            <a:solidFill>
              <a:schemeClr val="bg1"/>
            </a:solidFill>
          </a:ln>
        </p:spPr>
      </p:pic>
      <p:sp>
        <p:nvSpPr>
          <p:cNvPr id="11" name="TextBox 10"/>
          <p:cNvSpPr txBox="1"/>
          <p:nvPr/>
        </p:nvSpPr>
        <p:spPr>
          <a:xfrm>
            <a:off x="4490742" y="1016451"/>
            <a:ext cx="4415883"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rgbClr val="FFFF00"/>
                </a:solidFill>
              </a:rPr>
              <a:t>Identical metadata structure for all environmental stations </a:t>
            </a:r>
          </a:p>
          <a:p>
            <a:pPr marL="285750" indent="-285750">
              <a:buFont typeface="Arial" panose="020B0604020202020204" pitchFamily="34" charset="0"/>
              <a:buChar char="•"/>
            </a:pPr>
            <a:r>
              <a:rPr lang="en-US" dirty="0" smtClean="0">
                <a:solidFill>
                  <a:srgbClr val="FFFF00"/>
                </a:solidFill>
              </a:rPr>
              <a:t>allows for easy searching and filtering</a:t>
            </a:r>
          </a:p>
        </p:txBody>
      </p:sp>
      <p:sp>
        <p:nvSpPr>
          <p:cNvPr id="15" name="TextBox 14"/>
          <p:cNvSpPr txBox="1"/>
          <p:nvPr/>
        </p:nvSpPr>
        <p:spPr>
          <a:xfrm>
            <a:off x="87609" y="897182"/>
            <a:ext cx="2735044" cy="400110"/>
          </a:xfrm>
          <a:prstGeom prst="rect">
            <a:avLst/>
          </a:prstGeom>
          <a:noFill/>
        </p:spPr>
        <p:txBody>
          <a:bodyPr wrap="none" rtlCol="0">
            <a:spAutoFit/>
          </a:bodyPr>
          <a:lstStyle/>
          <a:p>
            <a:r>
              <a:rPr lang="en-US" sz="2000" b="1" dirty="0" smtClean="0"/>
              <a:t>Standardized Format</a:t>
            </a:r>
            <a:endParaRPr lang="en-US" sz="2000" b="1" dirty="0"/>
          </a:p>
        </p:txBody>
      </p:sp>
      <p:cxnSp>
        <p:nvCxnSpPr>
          <p:cNvPr id="7" name="Straight Arrow Connector 6"/>
          <p:cNvCxnSpPr/>
          <p:nvPr/>
        </p:nvCxnSpPr>
        <p:spPr>
          <a:xfrm flipV="1">
            <a:off x="903249" y="2330605"/>
            <a:ext cx="2141034" cy="68022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79813" y="3072985"/>
            <a:ext cx="639171" cy="41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822653" y="2249978"/>
            <a:ext cx="678830" cy="111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509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Handling the Metadata</a:t>
            </a:r>
            <a:endParaRPr lang="en-US" sz="3600" i="1" dirty="0"/>
          </a:p>
        </p:txBody>
      </p:sp>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658842" y="838395"/>
            <a:ext cx="7393858" cy="3416320"/>
          </a:xfrm>
          <a:prstGeom prst="rect">
            <a:avLst/>
          </a:prstGeom>
          <a:noFill/>
        </p:spPr>
        <p:txBody>
          <a:bodyPr wrap="square" rtlCol="0">
            <a:spAutoFit/>
          </a:bodyPr>
          <a:lstStyle/>
          <a:p>
            <a:r>
              <a:rPr lang="en-US" dirty="0" smtClean="0"/>
              <a:t>A single station may be part of many networks, can have many associated identifiers…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7" name="Picture 46"/>
          <p:cNvPicPr>
            <a:picLocks noChangeAspect="1"/>
          </p:cNvPicPr>
          <p:nvPr/>
        </p:nvPicPr>
        <p:blipFill>
          <a:blip r:embed="rId4"/>
          <a:stretch>
            <a:fillRect/>
          </a:stretch>
        </p:blipFill>
        <p:spPr>
          <a:xfrm>
            <a:off x="2304796" y="1951897"/>
            <a:ext cx="2706263" cy="3119959"/>
          </a:xfrm>
          <a:prstGeom prst="rect">
            <a:avLst/>
          </a:prstGeom>
        </p:spPr>
      </p:pic>
    </p:spTree>
    <p:extLst>
      <p:ext uri="{BB962C8B-B14F-4D97-AF65-F5344CB8AC3E}">
        <p14:creationId xmlns:p14="http://schemas.microsoft.com/office/powerpoint/2010/main" val="18938612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58842" y="838395"/>
            <a:ext cx="7393858" cy="3693319"/>
          </a:xfrm>
          <a:prstGeom prst="rect">
            <a:avLst/>
          </a:prstGeom>
          <a:noFill/>
        </p:spPr>
        <p:txBody>
          <a:bodyPr wrap="square" rtlCol="0">
            <a:spAutoFit/>
          </a:bodyPr>
          <a:lstStyle/>
          <a:p>
            <a:r>
              <a:rPr lang="en-US" dirty="0" smtClean="0"/>
              <a:t>A single station may be part of many networks, can have many associated identifiers… may have similar data product types stored among many repositories…   </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18" name="Picture 17"/>
          <p:cNvPicPr>
            <a:picLocks noChangeAspect="1"/>
          </p:cNvPicPr>
          <p:nvPr/>
        </p:nvPicPr>
        <p:blipFill>
          <a:blip r:embed="rId4"/>
          <a:stretch>
            <a:fillRect/>
          </a:stretch>
        </p:blipFill>
        <p:spPr>
          <a:xfrm>
            <a:off x="2304796" y="1951897"/>
            <a:ext cx="2706263" cy="3119959"/>
          </a:xfrm>
          <a:prstGeom prst="rect">
            <a:avLst/>
          </a:prstGeom>
        </p:spPr>
      </p:pic>
      <p:sp>
        <p:nvSpPr>
          <p:cNvPr id="4" name="Rectangle 3"/>
          <p:cNvSpPr/>
          <p:nvPr/>
        </p:nvSpPr>
        <p:spPr bwMode="auto">
          <a:xfrm>
            <a:off x="2180776" y="2329351"/>
            <a:ext cx="2989942" cy="856343"/>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180776" y="3491188"/>
            <a:ext cx="2989941" cy="405622"/>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180776" y="3926532"/>
            <a:ext cx="2989941" cy="794047"/>
          </a:xfrm>
          <a:prstGeom prst="rect">
            <a:avLst/>
          </a:prstGeom>
          <a:no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7" name="Straight Arrow Connector 6"/>
          <p:cNvCxnSpPr/>
          <p:nvPr/>
        </p:nvCxnSpPr>
        <p:spPr>
          <a:xfrm>
            <a:off x="5281681" y="277133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stretch>
            <a:fillRect/>
          </a:stretch>
        </p:blipFill>
        <p:spPr>
          <a:xfrm>
            <a:off x="6058604" y="2341453"/>
            <a:ext cx="2567183" cy="859764"/>
          </a:xfrm>
          <a:prstGeom prst="rect">
            <a:avLst/>
          </a:prstGeom>
        </p:spPr>
      </p:pic>
      <p:cxnSp>
        <p:nvCxnSpPr>
          <p:cNvPr id="19" name="Straight Arrow Connector 18"/>
          <p:cNvCxnSpPr/>
          <p:nvPr/>
        </p:nvCxnSpPr>
        <p:spPr>
          <a:xfrm flipV="1">
            <a:off x="5269341" y="2815423"/>
            <a:ext cx="659154" cy="811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259901" y="434338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794233" y="5143270"/>
            <a:ext cx="3326004" cy="584775"/>
          </a:xfrm>
          <a:prstGeom prst="rect">
            <a:avLst/>
          </a:prstGeom>
          <a:noFill/>
        </p:spPr>
        <p:txBody>
          <a:bodyPr wrap="square" rtlCol="0">
            <a:spAutoFit/>
          </a:bodyPr>
          <a:lstStyle/>
          <a:p>
            <a:r>
              <a:rPr lang="en-US" sz="1600" u="sng" dirty="0" smtClean="0">
                <a:solidFill>
                  <a:srgbClr val="FF0000"/>
                </a:solidFill>
              </a:rPr>
              <a:t>Same</a:t>
            </a:r>
            <a:r>
              <a:rPr lang="en-US" sz="1600" dirty="0" smtClean="0">
                <a:solidFill>
                  <a:srgbClr val="FF0000"/>
                </a:solidFill>
              </a:rPr>
              <a:t> station &amp; phenomena; </a:t>
            </a:r>
            <a:r>
              <a:rPr lang="en-US" sz="1600" u="sng" dirty="0" smtClean="0">
                <a:solidFill>
                  <a:srgbClr val="FF0000"/>
                </a:solidFill>
              </a:rPr>
              <a:t>Different</a:t>
            </a:r>
            <a:r>
              <a:rPr lang="en-US" sz="1600" dirty="0" smtClean="0">
                <a:solidFill>
                  <a:srgbClr val="FF0000"/>
                </a:solidFill>
              </a:rPr>
              <a:t> repositories</a:t>
            </a:r>
          </a:p>
        </p:txBody>
      </p:sp>
      <p:pic>
        <p:nvPicPr>
          <p:cNvPr id="5" name="Picture 4"/>
          <p:cNvPicPr>
            <a:picLocks noChangeAspect="1"/>
          </p:cNvPicPr>
          <p:nvPr/>
        </p:nvPicPr>
        <p:blipFill>
          <a:blip r:embed="rId6"/>
          <a:stretch>
            <a:fillRect/>
          </a:stretch>
        </p:blipFill>
        <p:spPr>
          <a:xfrm>
            <a:off x="6063393" y="3896810"/>
            <a:ext cx="2585885" cy="837681"/>
          </a:xfrm>
          <a:prstGeom prst="rect">
            <a:avLst/>
          </a:prstGeom>
        </p:spPr>
      </p:pic>
      <p:cxnSp>
        <p:nvCxnSpPr>
          <p:cNvPr id="13" name="Straight Connector 12"/>
          <p:cNvCxnSpPr/>
          <p:nvPr/>
        </p:nvCxnSpPr>
        <p:spPr>
          <a:xfrm>
            <a:off x="4330700" y="2685054"/>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330700" y="3063631"/>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11893" y="3823975"/>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4"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Handling the Metadata</a:t>
            </a:r>
            <a:endParaRPr lang="en-US" sz="3600" i="1" dirty="0"/>
          </a:p>
        </p:txBody>
      </p:sp>
    </p:spTree>
    <p:extLst>
      <p:ext uri="{BB962C8B-B14F-4D97-AF65-F5344CB8AC3E}">
        <p14:creationId xmlns:p14="http://schemas.microsoft.com/office/powerpoint/2010/main" val="26316750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58842" y="838395"/>
            <a:ext cx="7393858" cy="3970318"/>
          </a:xfrm>
          <a:prstGeom prst="rect">
            <a:avLst/>
          </a:prstGeom>
          <a:noFill/>
        </p:spPr>
        <p:txBody>
          <a:bodyPr wrap="square" rtlCol="0">
            <a:spAutoFit/>
          </a:bodyPr>
          <a:lstStyle/>
          <a:p>
            <a:r>
              <a:rPr lang="en-US" dirty="0" smtClean="0"/>
              <a:t>A single station may be part of many networks, can have many associated identifiers… may have </a:t>
            </a:r>
            <a:r>
              <a:rPr lang="en-US" dirty="0"/>
              <a:t>similar data product types </a:t>
            </a:r>
            <a:r>
              <a:rPr lang="en-US" dirty="0" smtClean="0"/>
              <a:t>stored among many repositories… which are available at different </a:t>
            </a:r>
            <a:r>
              <a:rPr lang="en-US" dirty="0"/>
              <a:t>temporal </a:t>
            </a:r>
            <a:r>
              <a:rPr lang="en-US" dirty="0" smtClean="0"/>
              <a:t>resolutions   </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18" name="Picture 17"/>
          <p:cNvPicPr>
            <a:picLocks noChangeAspect="1"/>
          </p:cNvPicPr>
          <p:nvPr/>
        </p:nvPicPr>
        <p:blipFill>
          <a:blip r:embed="rId4"/>
          <a:stretch>
            <a:fillRect/>
          </a:stretch>
        </p:blipFill>
        <p:spPr>
          <a:xfrm>
            <a:off x="2304796" y="1951897"/>
            <a:ext cx="2706263" cy="3119959"/>
          </a:xfrm>
          <a:prstGeom prst="rect">
            <a:avLst/>
          </a:prstGeom>
        </p:spPr>
      </p:pic>
      <p:sp>
        <p:nvSpPr>
          <p:cNvPr id="4" name="Rectangle 3"/>
          <p:cNvSpPr/>
          <p:nvPr/>
        </p:nvSpPr>
        <p:spPr bwMode="auto">
          <a:xfrm>
            <a:off x="2180776" y="2329351"/>
            <a:ext cx="2989942" cy="856343"/>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180776" y="3491188"/>
            <a:ext cx="2989941" cy="405622"/>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180776" y="3926532"/>
            <a:ext cx="2989941" cy="794047"/>
          </a:xfrm>
          <a:prstGeom prst="rect">
            <a:avLst/>
          </a:prstGeom>
          <a:no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7" name="Straight Arrow Connector 6"/>
          <p:cNvCxnSpPr/>
          <p:nvPr/>
        </p:nvCxnSpPr>
        <p:spPr>
          <a:xfrm>
            <a:off x="5281681" y="277133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269341" y="2815423"/>
            <a:ext cx="659154" cy="811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48164" y="2073353"/>
            <a:ext cx="3018142" cy="307777"/>
          </a:xfrm>
          <a:prstGeom prst="rect">
            <a:avLst/>
          </a:prstGeom>
          <a:noFill/>
        </p:spPr>
        <p:txBody>
          <a:bodyPr wrap="square" rtlCol="0">
            <a:spAutoFit/>
          </a:bodyPr>
          <a:lstStyle/>
          <a:p>
            <a:r>
              <a:rPr lang="en-US" sz="1400" u="sng" dirty="0" smtClean="0"/>
              <a:t>Daily and monthly data products</a:t>
            </a:r>
            <a:endParaRPr lang="en-US" sz="1400" u="sng" dirty="0"/>
          </a:p>
        </p:txBody>
      </p:sp>
      <p:cxnSp>
        <p:nvCxnSpPr>
          <p:cNvPr id="26" name="Straight Arrow Connector 25"/>
          <p:cNvCxnSpPr/>
          <p:nvPr/>
        </p:nvCxnSpPr>
        <p:spPr>
          <a:xfrm>
            <a:off x="5259901" y="434338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425410" y="3616087"/>
            <a:ext cx="3018142" cy="307777"/>
          </a:xfrm>
          <a:prstGeom prst="rect">
            <a:avLst/>
          </a:prstGeom>
          <a:noFill/>
        </p:spPr>
        <p:txBody>
          <a:bodyPr wrap="square" rtlCol="0">
            <a:spAutoFit/>
          </a:bodyPr>
          <a:lstStyle/>
          <a:p>
            <a:r>
              <a:rPr lang="en-US" sz="1400" u="sng" dirty="0" smtClean="0"/>
              <a:t>Hourly data products</a:t>
            </a:r>
            <a:endParaRPr lang="en-US" sz="1400" u="sng" dirty="0"/>
          </a:p>
        </p:txBody>
      </p:sp>
      <p:sp>
        <p:nvSpPr>
          <p:cNvPr id="47" name="TextBox 46"/>
          <p:cNvSpPr txBox="1"/>
          <p:nvPr/>
        </p:nvSpPr>
        <p:spPr>
          <a:xfrm>
            <a:off x="5794233" y="5143270"/>
            <a:ext cx="3326004" cy="830997"/>
          </a:xfrm>
          <a:prstGeom prst="rect">
            <a:avLst/>
          </a:prstGeom>
          <a:noFill/>
        </p:spPr>
        <p:txBody>
          <a:bodyPr wrap="square" rtlCol="0">
            <a:spAutoFit/>
          </a:bodyPr>
          <a:lstStyle/>
          <a:p>
            <a:r>
              <a:rPr lang="en-US" sz="1600" u="sng" dirty="0">
                <a:solidFill>
                  <a:srgbClr val="FF0000"/>
                </a:solidFill>
              </a:rPr>
              <a:t>Same</a:t>
            </a:r>
            <a:r>
              <a:rPr lang="en-US" sz="1600" dirty="0">
                <a:solidFill>
                  <a:srgbClr val="FF0000"/>
                </a:solidFill>
              </a:rPr>
              <a:t> station &amp; </a:t>
            </a:r>
            <a:r>
              <a:rPr lang="en-US" sz="1600" dirty="0" smtClean="0">
                <a:solidFill>
                  <a:srgbClr val="FF0000"/>
                </a:solidFill>
              </a:rPr>
              <a:t>phenomena; </a:t>
            </a:r>
            <a:r>
              <a:rPr lang="en-US" sz="1600" u="sng" dirty="0" smtClean="0">
                <a:solidFill>
                  <a:srgbClr val="FF0000"/>
                </a:solidFill>
              </a:rPr>
              <a:t>Different</a:t>
            </a:r>
            <a:r>
              <a:rPr lang="en-US" sz="1600" dirty="0" smtClean="0">
                <a:solidFill>
                  <a:srgbClr val="FF0000"/>
                </a:solidFill>
              </a:rPr>
              <a:t> abbreviations, repositories, &amp; time scales</a:t>
            </a:r>
          </a:p>
        </p:txBody>
      </p:sp>
      <p:cxnSp>
        <p:nvCxnSpPr>
          <p:cNvPr id="21" name="Straight Connector 20"/>
          <p:cNvCxnSpPr/>
          <p:nvPr/>
        </p:nvCxnSpPr>
        <p:spPr>
          <a:xfrm>
            <a:off x="4330700" y="2685054"/>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330700" y="3063631"/>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04904" y="3815649"/>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5"/>
          <a:stretch>
            <a:fillRect/>
          </a:stretch>
        </p:blipFill>
        <p:spPr>
          <a:xfrm>
            <a:off x="6058604" y="2341453"/>
            <a:ext cx="2567183" cy="859764"/>
          </a:xfrm>
          <a:prstGeom prst="rect">
            <a:avLst/>
          </a:prstGeom>
        </p:spPr>
      </p:pic>
      <p:pic>
        <p:nvPicPr>
          <p:cNvPr id="31" name="Picture 30"/>
          <p:cNvPicPr>
            <a:picLocks noChangeAspect="1"/>
          </p:cNvPicPr>
          <p:nvPr/>
        </p:nvPicPr>
        <p:blipFill>
          <a:blip r:embed="rId6"/>
          <a:stretch>
            <a:fillRect/>
          </a:stretch>
        </p:blipFill>
        <p:spPr>
          <a:xfrm>
            <a:off x="6063393" y="3896810"/>
            <a:ext cx="2585885" cy="837681"/>
          </a:xfrm>
          <a:prstGeom prst="rect">
            <a:avLst/>
          </a:prstGeom>
        </p:spPr>
      </p:pic>
      <p:sp>
        <p:nvSpPr>
          <p:cNvPr id="32"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Handling the Metadata</a:t>
            </a:r>
            <a:endParaRPr lang="en-US" sz="3600" i="1" dirty="0"/>
          </a:p>
        </p:txBody>
      </p:sp>
    </p:spTree>
    <p:extLst>
      <p:ext uri="{BB962C8B-B14F-4D97-AF65-F5344CB8AC3E}">
        <p14:creationId xmlns:p14="http://schemas.microsoft.com/office/powerpoint/2010/main" val="11308638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5941" y="747077"/>
            <a:ext cx="5498292" cy="5141921"/>
          </a:xfrm>
          <a:prstGeom prst="rect">
            <a:avLst/>
          </a:prstGeom>
        </p:spPr>
      </p:pic>
      <p:sp>
        <p:nvSpPr>
          <p:cNvPr id="3" name="Rectangle 2"/>
          <p:cNvSpPr/>
          <p:nvPr/>
        </p:nvSpPr>
        <p:spPr bwMode="auto">
          <a:xfrm>
            <a:off x="682170" y="5341256"/>
            <a:ext cx="2075543" cy="547741"/>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a:xfrm flipV="1">
            <a:off x="1431113" y="3512457"/>
            <a:ext cx="615401" cy="182879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58842" y="838395"/>
            <a:ext cx="7393858" cy="3970318"/>
          </a:xfrm>
          <a:prstGeom prst="rect">
            <a:avLst/>
          </a:prstGeom>
          <a:noFill/>
        </p:spPr>
        <p:txBody>
          <a:bodyPr wrap="square" rtlCol="0">
            <a:spAutoFit/>
          </a:bodyPr>
          <a:lstStyle/>
          <a:p>
            <a:r>
              <a:rPr lang="en-US" dirty="0" smtClean="0"/>
              <a:t>A single station may be part of many networks, can have many associated identifiers… may have </a:t>
            </a:r>
            <a:r>
              <a:rPr lang="en-US" dirty="0"/>
              <a:t>similar data product types </a:t>
            </a:r>
            <a:r>
              <a:rPr lang="en-US" dirty="0" smtClean="0"/>
              <a:t>stored among many repositories… which are available at different </a:t>
            </a:r>
            <a:r>
              <a:rPr lang="en-US" dirty="0"/>
              <a:t>temporal </a:t>
            </a:r>
            <a:r>
              <a:rPr lang="en-US" dirty="0" smtClean="0"/>
              <a:t>resolutions   </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18" name="Picture 17"/>
          <p:cNvPicPr>
            <a:picLocks noChangeAspect="1"/>
          </p:cNvPicPr>
          <p:nvPr/>
        </p:nvPicPr>
        <p:blipFill>
          <a:blip r:embed="rId4"/>
          <a:stretch>
            <a:fillRect/>
          </a:stretch>
        </p:blipFill>
        <p:spPr>
          <a:xfrm>
            <a:off x="2304796" y="1951897"/>
            <a:ext cx="2706263" cy="3119959"/>
          </a:xfrm>
          <a:prstGeom prst="rect">
            <a:avLst/>
          </a:prstGeom>
        </p:spPr>
      </p:pic>
      <p:sp>
        <p:nvSpPr>
          <p:cNvPr id="4" name="Rectangle 3"/>
          <p:cNvSpPr/>
          <p:nvPr/>
        </p:nvSpPr>
        <p:spPr bwMode="auto">
          <a:xfrm>
            <a:off x="2180776" y="2329351"/>
            <a:ext cx="2989942" cy="856343"/>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180776" y="3491188"/>
            <a:ext cx="2989941" cy="405622"/>
          </a:xfrm>
          <a:prstGeom prst="rect">
            <a:avLst/>
          </a:prstGeom>
          <a:noFill/>
          <a:ln w="254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180776" y="3926532"/>
            <a:ext cx="2989941" cy="794047"/>
          </a:xfrm>
          <a:prstGeom prst="rect">
            <a:avLst/>
          </a:prstGeom>
          <a:no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7" name="Straight Arrow Connector 6"/>
          <p:cNvCxnSpPr/>
          <p:nvPr/>
        </p:nvCxnSpPr>
        <p:spPr>
          <a:xfrm>
            <a:off x="5281681" y="277133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269341" y="2815423"/>
            <a:ext cx="659154" cy="811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48164" y="2073353"/>
            <a:ext cx="3018142" cy="307777"/>
          </a:xfrm>
          <a:prstGeom prst="rect">
            <a:avLst/>
          </a:prstGeom>
          <a:noFill/>
        </p:spPr>
        <p:txBody>
          <a:bodyPr wrap="square" rtlCol="0">
            <a:spAutoFit/>
          </a:bodyPr>
          <a:lstStyle/>
          <a:p>
            <a:r>
              <a:rPr lang="en-US" sz="1400" u="sng" dirty="0" smtClean="0"/>
              <a:t>Daily and monthly data products</a:t>
            </a:r>
            <a:endParaRPr lang="en-US" sz="1400" u="sng" dirty="0"/>
          </a:p>
        </p:txBody>
      </p:sp>
      <p:cxnSp>
        <p:nvCxnSpPr>
          <p:cNvPr id="26" name="Straight Arrow Connector 25"/>
          <p:cNvCxnSpPr/>
          <p:nvPr/>
        </p:nvCxnSpPr>
        <p:spPr>
          <a:xfrm>
            <a:off x="5259901" y="4343385"/>
            <a:ext cx="668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425410" y="3616087"/>
            <a:ext cx="3018142" cy="307777"/>
          </a:xfrm>
          <a:prstGeom prst="rect">
            <a:avLst/>
          </a:prstGeom>
          <a:noFill/>
        </p:spPr>
        <p:txBody>
          <a:bodyPr wrap="square" rtlCol="0">
            <a:spAutoFit/>
          </a:bodyPr>
          <a:lstStyle/>
          <a:p>
            <a:r>
              <a:rPr lang="en-US" sz="1400" u="sng" dirty="0" smtClean="0"/>
              <a:t>Hourly data products</a:t>
            </a:r>
            <a:endParaRPr lang="en-US" sz="1400" u="sng" dirty="0"/>
          </a:p>
        </p:txBody>
      </p:sp>
      <p:cxnSp>
        <p:nvCxnSpPr>
          <p:cNvPr id="21" name="Straight Connector 20"/>
          <p:cNvCxnSpPr/>
          <p:nvPr/>
        </p:nvCxnSpPr>
        <p:spPr>
          <a:xfrm>
            <a:off x="4330700" y="2685054"/>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330700" y="3063631"/>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04904" y="3815649"/>
            <a:ext cx="680359"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5"/>
          <a:stretch>
            <a:fillRect/>
          </a:stretch>
        </p:blipFill>
        <p:spPr>
          <a:xfrm>
            <a:off x="6058604" y="2341453"/>
            <a:ext cx="2567183" cy="859764"/>
          </a:xfrm>
          <a:prstGeom prst="rect">
            <a:avLst/>
          </a:prstGeom>
        </p:spPr>
      </p:pic>
      <p:pic>
        <p:nvPicPr>
          <p:cNvPr id="31" name="Picture 30"/>
          <p:cNvPicPr>
            <a:picLocks noChangeAspect="1"/>
          </p:cNvPicPr>
          <p:nvPr/>
        </p:nvPicPr>
        <p:blipFill>
          <a:blip r:embed="rId6"/>
          <a:stretch>
            <a:fillRect/>
          </a:stretch>
        </p:blipFill>
        <p:spPr>
          <a:xfrm>
            <a:off x="6063393" y="3896810"/>
            <a:ext cx="2585885" cy="837681"/>
          </a:xfrm>
          <a:prstGeom prst="rect">
            <a:avLst/>
          </a:prstGeom>
        </p:spPr>
      </p:pic>
      <p:pic>
        <p:nvPicPr>
          <p:cNvPr id="27" name="Picture 26"/>
          <p:cNvPicPr>
            <a:picLocks noChangeAspect="1"/>
          </p:cNvPicPr>
          <p:nvPr/>
        </p:nvPicPr>
        <p:blipFill>
          <a:blip r:embed="rId7"/>
          <a:stretch>
            <a:fillRect/>
          </a:stretch>
        </p:blipFill>
        <p:spPr>
          <a:xfrm>
            <a:off x="3394587" y="4275341"/>
            <a:ext cx="762000" cy="352425"/>
          </a:xfrm>
          <a:prstGeom prst="rect">
            <a:avLst/>
          </a:prstGeom>
        </p:spPr>
      </p:pic>
      <p:sp>
        <p:nvSpPr>
          <p:cNvPr id="29" name="Rectangle 28"/>
          <p:cNvSpPr/>
          <p:nvPr/>
        </p:nvSpPr>
        <p:spPr bwMode="auto">
          <a:xfrm>
            <a:off x="3411351" y="4313468"/>
            <a:ext cx="904568" cy="307273"/>
          </a:xfrm>
          <a:prstGeom prst="rect">
            <a:avLst/>
          </a:prstGeom>
          <a:noFill/>
          <a:ln w="3810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Rectangle 31"/>
          <p:cNvSpPr/>
          <p:nvPr/>
        </p:nvSpPr>
        <p:spPr bwMode="auto">
          <a:xfrm>
            <a:off x="3251840" y="5120552"/>
            <a:ext cx="2008046" cy="756609"/>
          </a:xfrm>
          <a:prstGeom prst="rect">
            <a:avLst/>
          </a:prstGeom>
          <a:solidFill>
            <a:schemeClr val="bg1"/>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TextBox 32"/>
          <p:cNvSpPr txBox="1"/>
          <p:nvPr/>
        </p:nvSpPr>
        <p:spPr>
          <a:xfrm>
            <a:off x="3224708" y="5118379"/>
            <a:ext cx="3018142" cy="307777"/>
          </a:xfrm>
          <a:prstGeom prst="rect">
            <a:avLst/>
          </a:prstGeom>
          <a:noFill/>
        </p:spPr>
        <p:txBody>
          <a:bodyPr wrap="square" rtlCol="0">
            <a:spAutoFit/>
          </a:bodyPr>
          <a:lstStyle/>
          <a:p>
            <a:r>
              <a:rPr lang="en-US" sz="1400" u="sng" dirty="0" smtClean="0"/>
              <a:t>10-minute data products</a:t>
            </a:r>
            <a:endParaRPr lang="en-US" sz="1400" u="sng" dirty="0"/>
          </a:p>
        </p:txBody>
      </p:sp>
      <p:pic>
        <p:nvPicPr>
          <p:cNvPr id="34" name="Picture 33"/>
          <p:cNvPicPr>
            <a:picLocks noChangeAspect="1"/>
          </p:cNvPicPr>
          <p:nvPr/>
        </p:nvPicPr>
        <p:blipFill>
          <a:blip r:embed="rId8"/>
          <a:stretch>
            <a:fillRect/>
          </a:stretch>
        </p:blipFill>
        <p:spPr>
          <a:xfrm>
            <a:off x="3303363" y="5433221"/>
            <a:ext cx="1905000" cy="400050"/>
          </a:xfrm>
          <a:prstGeom prst="rect">
            <a:avLst/>
          </a:prstGeom>
        </p:spPr>
      </p:pic>
      <p:cxnSp>
        <p:nvCxnSpPr>
          <p:cNvPr id="35" name="Straight Arrow Connector 34"/>
          <p:cNvCxnSpPr>
            <a:stCxn id="29" idx="2"/>
          </p:cNvCxnSpPr>
          <p:nvPr/>
        </p:nvCxnSpPr>
        <p:spPr>
          <a:xfrm>
            <a:off x="3863635" y="4620741"/>
            <a:ext cx="309716" cy="4559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Handling the Metadata</a:t>
            </a:r>
            <a:endParaRPr lang="en-US" sz="3600" i="1" dirty="0"/>
          </a:p>
        </p:txBody>
      </p:sp>
      <p:sp>
        <p:nvSpPr>
          <p:cNvPr id="37" name="TextBox 36"/>
          <p:cNvSpPr txBox="1"/>
          <p:nvPr/>
        </p:nvSpPr>
        <p:spPr>
          <a:xfrm>
            <a:off x="5794233" y="5143270"/>
            <a:ext cx="3326004" cy="830997"/>
          </a:xfrm>
          <a:prstGeom prst="rect">
            <a:avLst/>
          </a:prstGeom>
          <a:noFill/>
        </p:spPr>
        <p:txBody>
          <a:bodyPr wrap="square" rtlCol="0">
            <a:spAutoFit/>
          </a:bodyPr>
          <a:lstStyle/>
          <a:p>
            <a:r>
              <a:rPr lang="en-US" sz="1600" u="sng" dirty="0">
                <a:solidFill>
                  <a:srgbClr val="FF0000"/>
                </a:solidFill>
              </a:rPr>
              <a:t>Same</a:t>
            </a:r>
            <a:r>
              <a:rPr lang="en-US" sz="1600" dirty="0">
                <a:solidFill>
                  <a:srgbClr val="FF0000"/>
                </a:solidFill>
              </a:rPr>
              <a:t> station &amp; data products; </a:t>
            </a:r>
            <a:r>
              <a:rPr lang="en-US" sz="1600" u="sng" dirty="0" smtClean="0">
                <a:solidFill>
                  <a:srgbClr val="FF0000"/>
                </a:solidFill>
              </a:rPr>
              <a:t>Different</a:t>
            </a:r>
            <a:r>
              <a:rPr lang="en-US" sz="1600" dirty="0" smtClean="0">
                <a:solidFill>
                  <a:srgbClr val="FF0000"/>
                </a:solidFill>
              </a:rPr>
              <a:t> abbreviations, repositories, &amp; time scales</a:t>
            </a:r>
          </a:p>
        </p:txBody>
      </p:sp>
    </p:spTree>
    <p:extLst>
      <p:ext uri="{BB962C8B-B14F-4D97-AF65-F5344CB8AC3E}">
        <p14:creationId xmlns:p14="http://schemas.microsoft.com/office/powerpoint/2010/main" val="5349269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Connecting Data Products</a:t>
            </a:r>
            <a:endParaRPr lang="en-US" sz="3600" i="1" dirty="0"/>
          </a:p>
        </p:txBody>
      </p:sp>
      <p:sp>
        <p:nvSpPr>
          <p:cNvPr id="7" name="Rectangle 6"/>
          <p:cNvSpPr/>
          <p:nvPr/>
        </p:nvSpPr>
        <p:spPr>
          <a:xfrm>
            <a:off x="122830" y="838062"/>
            <a:ext cx="9021170" cy="2585323"/>
          </a:xfrm>
          <a:prstGeom prst="rect">
            <a:avLst/>
          </a:prstGeom>
        </p:spPr>
        <p:txBody>
          <a:bodyPr wrap="square">
            <a:spAutoFit/>
          </a:bodyPr>
          <a:lstStyle/>
          <a:p>
            <a:r>
              <a:rPr lang="en-US" dirty="0" smtClean="0">
                <a:solidFill>
                  <a:srgbClr val="444444"/>
                </a:solidFill>
                <a:latin typeface="Source Sans Pro"/>
              </a:rPr>
              <a:t>Elements are structured using a hierarchical n-gram structure that links common terms to network-specific element codes.  This accounts for nomenclature discrepancies</a:t>
            </a:r>
            <a:endParaRPr lang="en-US" dirty="0">
              <a:solidFill>
                <a:srgbClr val="444444"/>
              </a:solidFill>
              <a:latin typeface="Source Sans Pro"/>
            </a:endParaRPr>
          </a:p>
          <a:p>
            <a:endParaRPr lang="en-US" u="sng" dirty="0" smtClean="0">
              <a:solidFill>
                <a:srgbClr val="444444"/>
              </a:solidFill>
              <a:latin typeface="Source Sans Pro"/>
            </a:endParaRPr>
          </a:p>
          <a:p>
            <a:r>
              <a:rPr lang="en-US" u="sng" dirty="0" smtClean="0">
                <a:solidFill>
                  <a:srgbClr val="444444"/>
                </a:solidFill>
                <a:latin typeface="Source Sans Pro"/>
              </a:rPr>
              <a:t>N-grams:</a:t>
            </a:r>
          </a:p>
          <a:p>
            <a:endParaRPr lang="en-US" dirty="0" smtClean="0">
              <a:solidFill>
                <a:srgbClr val="444444"/>
              </a:solidFill>
              <a:latin typeface="Source Sans Pro"/>
            </a:endParaRPr>
          </a:p>
          <a:p>
            <a:pPr marL="285750" indent="-285750">
              <a:buFont typeface="Arial" panose="020B0604020202020204" pitchFamily="34" charset="0"/>
              <a:buChar char="•"/>
            </a:pPr>
            <a:endParaRPr lang="en-US" dirty="0">
              <a:solidFill>
                <a:srgbClr val="444444"/>
              </a:solidFill>
              <a:latin typeface="Source Sans Pro"/>
            </a:endParaRPr>
          </a:p>
          <a:p>
            <a:pPr marL="285750" indent="-285750">
              <a:buFont typeface="Arial" panose="020B0604020202020204" pitchFamily="34" charset="0"/>
              <a:buChar char="•"/>
            </a:pPr>
            <a:endParaRPr lang="en-US" dirty="0" smtClean="0">
              <a:solidFill>
                <a:srgbClr val="444444"/>
              </a:solidFill>
              <a:latin typeface="Source Sans Pro"/>
            </a:endParaRPr>
          </a:p>
          <a:p>
            <a:endParaRPr lang="en-US" dirty="0">
              <a:solidFill>
                <a:srgbClr val="444444"/>
              </a:solidFill>
              <a:latin typeface="Source Sans Pro"/>
            </a:endParaRPr>
          </a:p>
          <a:p>
            <a:endParaRPr lang="en-US" dirty="0" smtClean="0">
              <a:solidFill>
                <a:srgbClr val="444444"/>
              </a:solidFill>
              <a:latin typeface="Source Sans Pro"/>
            </a:endParaRPr>
          </a:p>
        </p:txBody>
      </p:sp>
      <p:graphicFrame>
        <p:nvGraphicFramePr>
          <p:cNvPr id="13" name="Table 12"/>
          <p:cNvGraphicFramePr>
            <a:graphicFrameLocks noGrp="1"/>
          </p:cNvGraphicFramePr>
          <p:nvPr>
            <p:extLst>
              <p:ext uri="{D42A27DB-BD31-4B8C-83A1-F6EECF244321}">
                <p14:modId xmlns:p14="http://schemas.microsoft.com/office/powerpoint/2010/main" val="433872429"/>
              </p:ext>
            </p:extLst>
          </p:nvPr>
        </p:nvGraphicFramePr>
        <p:xfrm>
          <a:off x="288586" y="2130723"/>
          <a:ext cx="4435814" cy="1943548"/>
        </p:xfrm>
        <a:graphic>
          <a:graphicData uri="http://schemas.openxmlformats.org/drawingml/2006/table">
            <a:tbl>
              <a:tblPr firstRow="1" firstCol="1" bandRow="1"/>
              <a:tblGrid>
                <a:gridCol w="929789">
                  <a:extLst>
                    <a:ext uri="{9D8B030D-6E8A-4147-A177-3AD203B41FA5}">
                      <a16:colId xmlns:a16="http://schemas.microsoft.com/office/drawing/2014/main" val="564047785"/>
                    </a:ext>
                  </a:extLst>
                </a:gridCol>
                <a:gridCol w="1114697">
                  <a:extLst>
                    <a:ext uri="{9D8B030D-6E8A-4147-A177-3AD203B41FA5}">
                      <a16:colId xmlns:a16="http://schemas.microsoft.com/office/drawing/2014/main" val="904586902"/>
                    </a:ext>
                  </a:extLst>
                </a:gridCol>
                <a:gridCol w="2391328">
                  <a:extLst>
                    <a:ext uri="{9D8B030D-6E8A-4147-A177-3AD203B41FA5}">
                      <a16:colId xmlns:a16="http://schemas.microsoft.com/office/drawing/2014/main" val="696911085"/>
                    </a:ext>
                  </a:extLst>
                </a:gridCol>
              </a:tblGrid>
              <a:tr h="337821">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n-gram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Definition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Example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180999"/>
                  </a:ext>
                </a:extLst>
              </a:tr>
              <a:tr h="295562">
                <a:tc>
                  <a:txBody>
                    <a:bodyPr/>
                    <a:lstStyle/>
                    <a:p>
                      <a:pPr marL="0" marR="0">
                        <a:lnSpc>
                          <a:spcPct val="107000"/>
                        </a:lnSpc>
                        <a:spcBef>
                          <a:spcPts val="0"/>
                        </a:spcBef>
                        <a:spcAft>
                          <a:spcPts val="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Uni</a:t>
                      </a:r>
                      <a:r>
                        <a:rPr lang="en-US" sz="1400" dirty="0">
                          <a:effectLst/>
                          <a:latin typeface="Calibri" panose="020F0502020204030204" pitchFamily="34" charset="0"/>
                          <a:ea typeface="Calibri" panose="020F0502020204030204" pitchFamily="34" charset="0"/>
                          <a:cs typeface="Times New Roman" panose="02020603050405020304" pitchFamily="18" charset="0"/>
                        </a:rPr>
                        <a:t>-gram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One 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8318205"/>
                  </a:ext>
                </a:extLst>
              </a:tr>
              <a:tr h="312469">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Bi-gram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Two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Air </a:t>
                      </a: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1510077"/>
                  </a:ext>
                </a:extLst>
              </a:tr>
              <a:tr h="997696">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Tri-gram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Three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Minimum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Maximum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Average Air Temperature</a:t>
                      </a:r>
                    </a:p>
                    <a:p>
                      <a:pPr marL="0" marR="0">
                        <a:lnSpc>
                          <a:spcPct val="107000"/>
                        </a:lnSpc>
                        <a:spcBef>
                          <a:spcPts val="0"/>
                        </a:spcBef>
                        <a:spcAft>
                          <a:spcPts val="0"/>
                        </a:spcAft>
                      </a:pP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121232"/>
                  </a:ext>
                </a:extLst>
              </a:tr>
            </a:tbl>
          </a:graphicData>
        </a:graphic>
      </p:graphicFrame>
      <p:sp>
        <p:nvSpPr>
          <p:cNvPr id="4" name="Down Arrow 3"/>
          <p:cNvSpPr/>
          <p:nvPr/>
        </p:nvSpPr>
        <p:spPr bwMode="auto">
          <a:xfrm>
            <a:off x="4543425" y="2562225"/>
            <a:ext cx="180975" cy="352425"/>
          </a:xfrm>
          <a:prstGeom prst="down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Down Arrow 7"/>
          <p:cNvSpPr/>
          <p:nvPr/>
        </p:nvSpPr>
        <p:spPr bwMode="auto">
          <a:xfrm>
            <a:off x="4543425" y="3213249"/>
            <a:ext cx="180975" cy="352425"/>
          </a:xfrm>
          <a:prstGeom prst="down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 name="TextBox 4"/>
          <p:cNvSpPr txBox="1"/>
          <p:nvPr/>
        </p:nvSpPr>
        <p:spPr>
          <a:xfrm>
            <a:off x="5534026" y="2575074"/>
            <a:ext cx="2800350" cy="646331"/>
          </a:xfrm>
          <a:prstGeom prst="rect">
            <a:avLst/>
          </a:prstGeom>
          <a:noFill/>
        </p:spPr>
        <p:txBody>
          <a:bodyPr wrap="square" rtlCol="0">
            <a:spAutoFit/>
          </a:bodyPr>
          <a:lstStyle/>
          <a:p>
            <a:r>
              <a:rPr lang="en-US" dirty="0" smtClean="0"/>
              <a:t>Cascading n-grams allow for more granularity </a:t>
            </a:r>
            <a:endParaRPr lang="en-US" dirty="0"/>
          </a:p>
        </p:txBody>
      </p:sp>
    </p:spTree>
    <p:extLst>
      <p:ext uri="{BB962C8B-B14F-4D97-AF65-F5344CB8AC3E}">
        <p14:creationId xmlns:p14="http://schemas.microsoft.com/office/powerpoint/2010/main" val="10378674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Connecting Data Products</a:t>
            </a:r>
            <a:endParaRPr lang="en-US" sz="3600" i="1" dirty="0"/>
          </a:p>
        </p:txBody>
      </p:sp>
      <p:sp>
        <p:nvSpPr>
          <p:cNvPr id="7" name="Rectangle 6"/>
          <p:cNvSpPr/>
          <p:nvPr/>
        </p:nvSpPr>
        <p:spPr>
          <a:xfrm>
            <a:off x="122830" y="838062"/>
            <a:ext cx="9021170" cy="1200329"/>
          </a:xfrm>
          <a:prstGeom prst="rect">
            <a:avLst/>
          </a:prstGeom>
        </p:spPr>
        <p:txBody>
          <a:bodyPr wrap="square">
            <a:spAutoFit/>
          </a:bodyPr>
          <a:lstStyle/>
          <a:p>
            <a:r>
              <a:rPr lang="en-US" dirty="0" smtClean="0">
                <a:solidFill>
                  <a:srgbClr val="444444"/>
                </a:solidFill>
                <a:latin typeface="Source Sans Pro"/>
              </a:rPr>
              <a:t>Elements are structured using a hierarchical n-gram structure that links common terms to network-specific element codes.  This accounts for nomenclature discrepancies</a:t>
            </a:r>
            <a:endParaRPr lang="en-US" dirty="0">
              <a:solidFill>
                <a:srgbClr val="444444"/>
              </a:solidFill>
              <a:latin typeface="Source Sans Pro"/>
            </a:endParaRPr>
          </a:p>
          <a:p>
            <a:endParaRPr lang="en-US" u="sng" dirty="0" smtClean="0">
              <a:solidFill>
                <a:srgbClr val="444444"/>
              </a:solidFill>
              <a:latin typeface="Source Sans Pro"/>
            </a:endParaRPr>
          </a:p>
          <a:p>
            <a:r>
              <a:rPr lang="en-US" u="sng" dirty="0" smtClean="0">
                <a:solidFill>
                  <a:srgbClr val="444444"/>
                </a:solidFill>
                <a:latin typeface="Source Sans Pro"/>
              </a:rPr>
              <a:t>N-grams:</a:t>
            </a:r>
          </a:p>
        </p:txBody>
      </p:sp>
      <p:graphicFrame>
        <p:nvGraphicFramePr>
          <p:cNvPr id="13" name="Table 12"/>
          <p:cNvGraphicFramePr>
            <a:graphicFrameLocks noGrp="1"/>
          </p:cNvGraphicFramePr>
          <p:nvPr>
            <p:extLst>
              <p:ext uri="{D42A27DB-BD31-4B8C-83A1-F6EECF244321}">
                <p14:modId xmlns:p14="http://schemas.microsoft.com/office/powerpoint/2010/main" val="781794585"/>
              </p:ext>
            </p:extLst>
          </p:nvPr>
        </p:nvGraphicFramePr>
        <p:xfrm>
          <a:off x="288586" y="2130723"/>
          <a:ext cx="4435814" cy="1924498"/>
        </p:xfrm>
        <a:graphic>
          <a:graphicData uri="http://schemas.openxmlformats.org/drawingml/2006/table">
            <a:tbl>
              <a:tblPr firstRow="1" firstCol="1" bandRow="1"/>
              <a:tblGrid>
                <a:gridCol w="929789">
                  <a:extLst>
                    <a:ext uri="{9D8B030D-6E8A-4147-A177-3AD203B41FA5}">
                      <a16:colId xmlns:a16="http://schemas.microsoft.com/office/drawing/2014/main" val="564047785"/>
                    </a:ext>
                  </a:extLst>
                </a:gridCol>
                <a:gridCol w="1114697">
                  <a:extLst>
                    <a:ext uri="{9D8B030D-6E8A-4147-A177-3AD203B41FA5}">
                      <a16:colId xmlns:a16="http://schemas.microsoft.com/office/drawing/2014/main" val="904586902"/>
                    </a:ext>
                  </a:extLst>
                </a:gridCol>
                <a:gridCol w="2391328">
                  <a:extLst>
                    <a:ext uri="{9D8B030D-6E8A-4147-A177-3AD203B41FA5}">
                      <a16:colId xmlns:a16="http://schemas.microsoft.com/office/drawing/2014/main" val="696911085"/>
                    </a:ext>
                  </a:extLst>
                </a:gridCol>
              </a:tblGrid>
              <a:tr h="337821">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n-gram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Definition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Example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180999"/>
                  </a:ext>
                </a:extLst>
              </a:tr>
              <a:tr h="295562">
                <a:tc>
                  <a:txBody>
                    <a:bodyPr/>
                    <a:lstStyle/>
                    <a:p>
                      <a:pPr marL="0" marR="0">
                        <a:lnSpc>
                          <a:spcPct val="107000"/>
                        </a:lnSpc>
                        <a:spcBef>
                          <a:spcPts val="0"/>
                        </a:spcBef>
                        <a:spcAft>
                          <a:spcPts val="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Uni</a:t>
                      </a:r>
                      <a:r>
                        <a:rPr lang="en-US" sz="1400" dirty="0">
                          <a:effectLst/>
                          <a:latin typeface="Calibri" panose="020F0502020204030204" pitchFamily="34" charset="0"/>
                          <a:ea typeface="Calibri" panose="020F0502020204030204" pitchFamily="34" charset="0"/>
                          <a:cs typeface="Times New Roman" panose="02020603050405020304" pitchFamily="18" charset="0"/>
                        </a:rPr>
                        <a:t>-gram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One 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8318205"/>
                  </a:ext>
                </a:extLst>
              </a:tr>
              <a:tr h="293419">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Bi-gram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Two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Air </a:t>
                      </a:r>
                      <a:r>
                        <a:rPr lang="en-US" sz="1400" dirty="0" smtClean="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1510077"/>
                  </a:ext>
                </a:extLst>
              </a:tr>
              <a:tr h="997696">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Tri-gram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Three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Minimum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Maximum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Average Air Temperature</a:t>
                      </a:r>
                    </a:p>
                    <a:p>
                      <a:pPr marL="0" marR="0">
                        <a:lnSpc>
                          <a:spcPct val="107000"/>
                        </a:lnSpc>
                        <a:spcBef>
                          <a:spcPts val="0"/>
                        </a:spcBef>
                        <a:spcAft>
                          <a:spcPts val="0"/>
                        </a:spcAft>
                      </a:pP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121232"/>
                  </a:ext>
                </a:extLst>
              </a:tr>
            </a:tbl>
          </a:graphicData>
        </a:graphic>
      </p:graphicFrame>
      <p:sp>
        <p:nvSpPr>
          <p:cNvPr id="9" name="Rectangle 8"/>
          <p:cNvSpPr/>
          <p:nvPr/>
        </p:nvSpPr>
        <p:spPr>
          <a:xfrm>
            <a:off x="5095874" y="2370584"/>
            <a:ext cx="3838575" cy="646331"/>
          </a:xfrm>
          <a:prstGeom prst="rect">
            <a:avLst/>
          </a:prstGeom>
        </p:spPr>
        <p:txBody>
          <a:bodyPr wrap="square">
            <a:spAutoFit/>
          </a:bodyPr>
          <a:lstStyle/>
          <a:p>
            <a:r>
              <a:rPr lang="en-US" u="sng" dirty="0" smtClean="0">
                <a:solidFill>
                  <a:srgbClr val="444444"/>
                </a:solidFill>
                <a:latin typeface="Source Sans Pro"/>
              </a:rPr>
              <a:t>Front end of metScanR</a:t>
            </a:r>
          </a:p>
          <a:p>
            <a:r>
              <a:rPr lang="en-US" dirty="0" smtClean="0">
                <a:solidFill>
                  <a:srgbClr val="444444"/>
                </a:solidFill>
                <a:latin typeface="Source Sans Pro"/>
              </a:rPr>
              <a:t>User searches for “Air Temperature”</a:t>
            </a:r>
            <a:endParaRPr lang="en-US" dirty="0">
              <a:solidFill>
                <a:srgbClr val="444444"/>
              </a:solidFill>
              <a:latin typeface="Source Sans Pro"/>
            </a:endParaRPr>
          </a:p>
        </p:txBody>
      </p:sp>
      <p:cxnSp>
        <p:nvCxnSpPr>
          <p:cNvPr id="10" name="Straight Arrow Connector 9"/>
          <p:cNvCxnSpPr/>
          <p:nvPr/>
        </p:nvCxnSpPr>
        <p:spPr>
          <a:xfrm flipV="1">
            <a:off x="3724275" y="2847975"/>
            <a:ext cx="1257300" cy="2857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16009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Connecting Data Products</a:t>
            </a:r>
            <a:endParaRPr lang="en-US" sz="3600" i="1" dirty="0"/>
          </a:p>
        </p:txBody>
      </p:sp>
      <p:sp>
        <p:nvSpPr>
          <p:cNvPr id="7" name="Rectangle 6"/>
          <p:cNvSpPr/>
          <p:nvPr/>
        </p:nvSpPr>
        <p:spPr>
          <a:xfrm>
            <a:off x="122830" y="838062"/>
            <a:ext cx="9021170" cy="1200329"/>
          </a:xfrm>
          <a:prstGeom prst="rect">
            <a:avLst/>
          </a:prstGeom>
        </p:spPr>
        <p:txBody>
          <a:bodyPr wrap="square">
            <a:spAutoFit/>
          </a:bodyPr>
          <a:lstStyle/>
          <a:p>
            <a:r>
              <a:rPr lang="en-US" dirty="0" smtClean="0">
                <a:solidFill>
                  <a:srgbClr val="444444"/>
                </a:solidFill>
                <a:latin typeface="Source Sans Pro"/>
              </a:rPr>
              <a:t>Elements are structured using a hierarchical n-gram structure that links common terms to network-specific element codes.  This accounts for nomenclature discrepancies</a:t>
            </a:r>
            <a:endParaRPr lang="en-US" dirty="0">
              <a:solidFill>
                <a:srgbClr val="444444"/>
              </a:solidFill>
              <a:latin typeface="Source Sans Pro"/>
            </a:endParaRPr>
          </a:p>
          <a:p>
            <a:endParaRPr lang="en-US" u="sng" dirty="0" smtClean="0">
              <a:solidFill>
                <a:srgbClr val="444444"/>
              </a:solidFill>
              <a:latin typeface="Source Sans Pro"/>
            </a:endParaRPr>
          </a:p>
          <a:p>
            <a:r>
              <a:rPr lang="en-US" u="sng" dirty="0" smtClean="0">
                <a:solidFill>
                  <a:srgbClr val="444444"/>
                </a:solidFill>
                <a:latin typeface="Source Sans Pro"/>
              </a:rPr>
              <a:t>N-grams:</a:t>
            </a:r>
          </a:p>
        </p:txBody>
      </p:sp>
      <p:graphicFrame>
        <p:nvGraphicFramePr>
          <p:cNvPr id="13" name="Table 12"/>
          <p:cNvGraphicFramePr>
            <a:graphicFrameLocks noGrp="1"/>
          </p:cNvGraphicFramePr>
          <p:nvPr>
            <p:extLst>
              <p:ext uri="{D42A27DB-BD31-4B8C-83A1-F6EECF244321}">
                <p14:modId xmlns:p14="http://schemas.microsoft.com/office/powerpoint/2010/main" val="781794585"/>
              </p:ext>
            </p:extLst>
          </p:nvPr>
        </p:nvGraphicFramePr>
        <p:xfrm>
          <a:off x="288586" y="2130723"/>
          <a:ext cx="4435814" cy="1924498"/>
        </p:xfrm>
        <a:graphic>
          <a:graphicData uri="http://schemas.openxmlformats.org/drawingml/2006/table">
            <a:tbl>
              <a:tblPr firstRow="1" firstCol="1" bandRow="1"/>
              <a:tblGrid>
                <a:gridCol w="929789">
                  <a:extLst>
                    <a:ext uri="{9D8B030D-6E8A-4147-A177-3AD203B41FA5}">
                      <a16:colId xmlns:a16="http://schemas.microsoft.com/office/drawing/2014/main" val="564047785"/>
                    </a:ext>
                  </a:extLst>
                </a:gridCol>
                <a:gridCol w="1114697">
                  <a:extLst>
                    <a:ext uri="{9D8B030D-6E8A-4147-A177-3AD203B41FA5}">
                      <a16:colId xmlns:a16="http://schemas.microsoft.com/office/drawing/2014/main" val="904586902"/>
                    </a:ext>
                  </a:extLst>
                </a:gridCol>
                <a:gridCol w="2391328">
                  <a:extLst>
                    <a:ext uri="{9D8B030D-6E8A-4147-A177-3AD203B41FA5}">
                      <a16:colId xmlns:a16="http://schemas.microsoft.com/office/drawing/2014/main" val="696911085"/>
                    </a:ext>
                  </a:extLst>
                </a:gridCol>
              </a:tblGrid>
              <a:tr h="337821">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n-gram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Definition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Example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180999"/>
                  </a:ext>
                </a:extLst>
              </a:tr>
              <a:tr h="295562">
                <a:tc>
                  <a:txBody>
                    <a:bodyPr/>
                    <a:lstStyle/>
                    <a:p>
                      <a:pPr marL="0" marR="0">
                        <a:lnSpc>
                          <a:spcPct val="107000"/>
                        </a:lnSpc>
                        <a:spcBef>
                          <a:spcPts val="0"/>
                        </a:spcBef>
                        <a:spcAft>
                          <a:spcPts val="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Uni</a:t>
                      </a:r>
                      <a:r>
                        <a:rPr lang="en-US" sz="1400" dirty="0">
                          <a:effectLst/>
                          <a:latin typeface="Calibri" panose="020F0502020204030204" pitchFamily="34" charset="0"/>
                          <a:ea typeface="Calibri" panose="020F0502020204030204" pitchFamily="34" charset="0"/>
                          <a:cs typeface="Times New Roman" panose="02020603050405020304" pitchFamily="18" charset="0"/>
                        </a:rPr>
                        <a:t>-gram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One 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8318205"/>
                  </a:ext>
                </a:extLst>
              </a:tr>
              <a:tr h="293419">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Bi-gram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Two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Air </a:t>
                      </a:r>
                      <a:r>
                        <a:rPr lang="en-US" sz="1400" dirty="0" smtClean="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1510077"/>
                  </a:ext>
                </a:extLst>
              </a:tr>
              <a:tr h="997696">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Tri-gram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Three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Minimum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Maximum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Average Air Temperature</a:t>
                      </a:r>
                    </a:p>
                    <a:p>
                      <a:pPr marL="0" marR="0">
                        <a:lnSpc>
                          <a:spcPct val="107000"/>
                        </a:lnSpc>
                        <a:spcBef>
                          <a:spcPts val="0"/>
                        </a:spcBef>
                        <a:spcAft>
                          <a:spcPts val="0"/>
                        </a:spcAft>
                      </a:pP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121232"/>
                  </a:ext>
                </a:extLst>
              </a:tr>
            </a:tbl>
          </a:graphicData>
        </a:graphic>
      </p:graphicFrame>
      <p:sp>
        <p:nvSpPr>
          <p:cNvPr id="9" name="Rectangle 8"/>
          <p:cNvSpPr/>
          <p:nvPr/>
        </p:nvSpPr>
        <p:spPr>
          <a:xfrm>
            <a:off x="5095874" y="2370584"/>
            <a:ext cx="3838575" cy="646331"/>
          </a:xfrm>
          <a:prstGeom prst="rect">
            <a:avLst/>
          </a:prstGeom>
        </p:spPr>
        <p:txBody>
          <a:bodyPr wrap="square">
            <a:spAutoFit/>
          </a:bodyPr>
          <a:lstStyle/>
          <a:p>
            <a:r>
              <a:rPr lang="en-US" u="sng" dirty="0" smtClean="0">
                <a:solidFill>
                  <a:srgbClr val="444444"/>
                </a:solidFill>
                <a:latin typeface="Source Sans Pro"/>
              </a:rPr>
              <a:t>Front end of metScanR</a:t>
            </a:r>
          </a:p>
          <a:p>
            <a:r>
              <a:rPr lang="en-US" dirty="0" smtClean="0">
                <a:solidFill>
                  <a:srgbClr val="444444"/>
                </a:solidFill>
                <a:latin typeface="Source Sans Pro"/>
              </a:rPr>
              <a:t>User searches for “Air Temperature”</a:t>
            </a:r>
            <a:endParaRPr lang="en-US" dirty="0">
              <a:solidFill>
                <a:srgbClr val="444444"/>
              </a:solidFill>
              <a:latin typeface="Source Sans Pro"/>
            </a:endParaRPr>
          </a:p>
        </p:txBody>
      </p:sp>
      <p:cxnSp>
        <p:nvCxnSpPr>
          <p:cNvPr id="10" name="Straight Arrow Connector 9"/>
          <p:cNvCxnSpPr/>
          <p:nvPr/>
        </p:nvCxnSpPr>
        <p:spPr>
          <a:xfrm flipV="1">
            <a:off x="3724275" y="2847975"/>
            <a:ext cx="1257300" cy="2857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288586" y="4445257"/>
            <a:ext cx="8067675" cy="1533525"/>
          </a:xfrm>
          <a:prstGeom prst="rect">
            <a:avLst/>
          </a:prstGeom>
        </p:spPr>
      </p:pic>
      <p:sp>
        <p:nvSpPr>
          <p:cNvPr id="2" name="Rectangle 1"/>
          <p:cNvSpPr/>
          <p:nvPr/>
        </p:nvSpPr>
        <p:spPr>
          <a:xfrm>
            <a:off x="5095874" y="3326909"/>
            <a:ext cx="3971926" cy="923330"/>
          </a:xfrm>
          <a:prstGeom prst="rect">
            <a:avLst/>
          </a:prstGeom>
        </p:spPr>
        <p:txBody>
          <a:bodyPr wrap="square">
            <a:spAutoFit/>
          </a:bodyPr>
          <a:lstStyle/>
          <a:p>
            <a:r>
              <a:rPr lang="en-US" u="sng" dirty="0" smtClean="0">
                <a:solidFill>
                  <a:srgbClr val="444444"/>
                </a:solidFill>
                <a:latin typeface="Source Sans Pro"/>
              </a:rPr>
              <a:t>Back-end of metScanR</a:t>
            </a:r>
            <a:r>
              <a:rPr lang="en-US" dirty="0" smtClean="0">
                <a:solidFill>
                  <a:srgbClr val="444444"/>
                </a:solidFill>
                <a:latin typeface="Source Sans Pro"/>
              </a:rPr>
              <a:t> </a:t>
            </a:r>
          </a:p>
          <a:p>
            <a:r>
              <a:rPr lang="en-US" dirty="0" smtClean="0">
                <a:solidFill>
                  <a:srgbClr val="444444"/>
                </a:solidFill>
                <a:latin typeface="Source Sans Pro"/>
              </a:rPr>
              <a:t>Database link between </a:t>
            </a:r>
            <a:r>
              <a:rPr lang="en-US" dirty="0">
                <a:solidFill>
                  <a:srgbClr val="444444"/>
                </a:solidFill>
                <a:latin typeface="Source Sans Pro"/>
              </a:rPr>
              <a:t>n-grams </a:t>
            </a:r>
            <a:r>
              <a:rPr lang="en-US" dirty="0" smtClean="0">
                <a:solidFill>
                  <a:srgbClr val="444444"/>
                </a:solidFill>
                <a:latin typeface="Source Sans Pro"/>
              </a:rPr>
              <a:t>&amp; network-specific codes </a:t>
            </a:r>
            <a:r>
              <a:rPr lang="en-US" dirty="0">
                <a:solidFill>
                  <a:srgbClr val="444444"/>
                </a:solidFill>
                <a:latin typeface="Source Sans Pro"/>
              </a:rPr>
              <a:t>(</a:t>
            </a:r>
            <a:r>
              <a:rPr lang="en-US" i="1" dirty="0" err="1">
                <a:solidFill>
                  <a:srgbClr val="444444"/>
                </a:solidFill>
                <a:latin typeface="Source Sans Pro"/>
              </a:rPr>
              <a:t>subCodes</a:t>
            </a:r>
            <a:r>
              <a:rPr lang="en-US" dirty="0">
                <a:solidFill>
                  <a:srgbClr val="444444"/>
                </a:solidFill>
                <a:latin typeface="Source Sans Pro"/>
              </a:rPr>
              <a:t>) </a:t>
            </a:r>
          </a:p>
        </p:txBody>
      </p:sp>
      <p:cxnSp>
        <p:nvCxnSpPr>
          <p:cNvPr id="11" name="Straight Arrow Connector 10"/>
          <p:cNvCxnSpPr/>
          <p:nvPr/>
        </p:nvCxnSpPr>
        <p:spPr>
          <a:xfrm flipH="1">
            <a:off x="1752600" y="3016915"/>
            <a:ext cx="962025" cy="165033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76325" y="4867275"/>
            <a:ext cx="73342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609725" y="5067300"/>
            <a:ext cx="73342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76325" y="5286375"/>
            <a:ext cx="73342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76325" y="5505450"/>
            <a:ext cx="73342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76325" y="5743575"/>
            <a:ext cx="73342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76325" y="5959732"/>
            <a:ext cx="73342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6973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I’ve never heard of it”  </a:t>
            </a:r>
            <a:endParaRPr lang="en-US" sz="3600" dirty="0"/>
          </a:p>
        </p:txBody>
      </p:sp>
      <p:sp>
        <p:nvSpPr>
          <p:cNvPr id="7" name="Content Placeholder 2"/>
          <p:cNvSpPr txBox="1">
            <a:spLocks/>
          </p:cNvSpPr>
          <p:nvPr/>
        </p:nvSpPr>
        <p:spPr>
          <a:xfrm>
            <a:off x="295940" y="883177"/>
            <a:ext cx="4456813" cy="2517946"/>
          </a:xfrm>
          <a:prstGeom prst="rect">
            <a:avLst/>
          </a:prstGeom>
        </p:spPr>
        <p:txBody>
          <a:bodyPr vert="horz" wrap="square" lIns="0" tIns="0" rIns="0" bIns="0" rtlCol="0">
            <a:normAutofit fontScale="92500" lnSpcReduction="20000"/>
          </a:bodyPr>
          <a:lstStyle>
            <a:lvl1pPr marL="228600" indent="-228600" algn="l" defTabSz="914400" rtl="0" eaLnBrk="1" latinLnBrk="0" hangingPunct="1">
              <a:spcBef>
                <a:spcPts val="600"/>
              </a:spcBef>
              <a:spcAft>
                <a:spcPts val="500"/>
              </a:spcAft>
              <a:buClr>
                <a:schemeClr val="accent1"/>
              </a:buClr>
              <a:buSzPct val="115000"/>
              <a:buFont typeface="Arial" pitchFamily="34" charset="0"/>
              <a:buNone/>
              <a:defRPr lang="en-US" sz="2100" kern="1200" dirty="0">
                <a:solidFill>
                  <a:schemeClr val="accent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solidFill>
                  <a:schemeClr val="tx1"/>
                </a:solidFill>
              </a:rPr>
              <a:t>Continental-scale ecological observatory </a:t>
            </a:r>
          </a:p>
          <a:p>
            <a:pPr marL="342900" indent="-342900">
              <a:buFont typeface="Arial" panose="020B0604020202020204" pitchFamily="34" charset="0"/>
              <a:buChar char="•"/>
            </a:pPr>
            <a:r>
              <a:rPr lang="en-US" dirty="0" smtClean="0">
                <a:solidFill>
                  <a:schemeClr val="tx1"/>
                </a:solidFill>
              </a:rPr>
              <a:t>Open-access data, resources and infrastructure </a:t>
            </a:r>
          </a:p>
          <a:p>
            <a:pPr marL="342900" indent="-342900">
              <a:buFont typeface="Arial" panose="020B0604020202020204" pitchFamily="34" charset="0"/>
              <a:buChar char="•"/>
            </a:pPr>
            <a:r>
              <a:rPr lang="en-US" dirty="0" smtClean="0">
                <a:solidFill>
                  <a:schemeClr val="tx1"/>
                </a:solidFill>
              </a:rPr>
              <a:t>Standardized measurements</a:t>
            </a:r>
          </a:p>
          <a:p>
            <a:pPr marL="342900" indent="-342900">
              <a:buFont typeface="Arial" panose="020B0604020202020204" pitchFamily="34" charset="0"/>
              <a:buChar char="•"/>
            </a:pPr>
            <a:r>
              <a:rPr lang="en-US" dirty="0" smtClean="0">
                <a:solidFill>
                  <a:schemeClr val="tx1"/>
                </a:solidFill>
              </a:rPr>
              <a:t>Enable understanding of the effects of climate change, land use change, and invasive species on ecology</a:t>
            </a:r>
          </a:p>
          <a:p>
            <a:endParaRPr lang="en-US" dirty="0"/>
          </a:p>
        </p:txBody>
      </p:sp>
      <p:pic>
        <p:nvPicPr>
          <p:cNvPr id="4" name="Picture 3"/>
          <p:cNvPicPr>
            <a:picLocks noChangeAspect="1"/>
          </p:cNvPicPr>
          <p:nvPr/>
        </p:nvPicPr>
        <p:blipFill>
          <a:blip r:embed="rId3"/>
          <a:stretch>
            <a:fillRect/>
          </a:stretch>
        </p:blipFill>
        <p:spPr>
          <a:xfrm>
            <a:off x="4983433" y="2864376"/>
            <a:ext cx="3905250" cy="2443603"/>
          </a:xfrm>
          <a:prstGeom prst="rect">
            <a:avLst/>
          </a:prstGeom>
        </p:spPr>
      </p:pic>
      <p:pic>
        <p:nvPicPr>
          <p:cNvPr id="5" name="Picture 4"/>
          <p:cNvPicPr>
            <a:picLocks noChangeAspect="1"/>
          </p:cNvPicPr>
          <p:nvPr/>
        </p:nvPicPr>
        <p:blipFill>
          <a:blip r:embed="rId4"/>
          <a:stretch>
            <a:fillRect/>
          </a:stretch>
        </p:blipFill>
        <p:spPr>
          <a:xfrm>
            <a:off x="4983433" y="883177"/>
            <a:ext cx="3905250" cy="1981200"/>
          </a:xfrm>
          <a:prstGeom prst="rect">
            <a:avLst/>
          </a:prstGeom>
        </p:spPr>
      </p:pic>
    </p:spTree>
    <p:extLst>
      <p:ext uri="{BB962C8B-B14F-4D97-AF65-F5344CB8AC3E}">
        <p14:creationId xmlns:p14="http://schemas.microsoft.com/office/powerpoint/2010/main" val="26280029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Connecting Data Products</a:t>
            </a:r>
            <a:endParaRPr lang="en-US" sz="3600" i="1" dirty="0"/>
          </a:p>
        </p:txBody>
      </p:sp>
      <p:sp>
        <p:nvSpPr>
          <p:cNvPr id="7" name="Rectangle 6"/>
          <p:cNvSpPr/>
          <p:nvPr/>
        </p:nvSpPr>
        <p:spPr>
          <a:xfrm>
            <a:off x="122830" y="838062"/>
            <a:ext cx="9021170" cy="1200329"/>
          </a:xfrm>
          <a:prstGeom prst="rect">
            <a:avLst/>
          </a:prstGeom>
        </p:spPr>
        <p:txBody>
          <a:bodyPr wrap="square">
            <a:spAutoFit/>
          </a:bodyPr>
          <a:lstStyle/>
          <a:p>
            <a:r>
              <a:rPr lang="en-US" dirty="0" smtClean="0">
                <a:solidFill>
                  <a:srgbClr val="444444"/>
                </a:solidFill>
                <a:latin typeface="Source Sans Pro"/>
              </a:rPr>
              <a:t>Elements are structured using a hierarchical n-gram structure that links common terms to network-specific element codes.  This accounts for nomenclature discrepancies</a:t>
            </a:r>
            <a:endParaRPr lang="en-US" dirty="0">
              <a:solidFill>
                <a:srgbClr val="444444"/>
              </a:solidFill>
              <a:latin typeface="Source Sans Pro"/>
            </a:endParaRPr>
          </a:p>
          <a:p>
            <a:endParaRPr lang="en-US" u="sng" dirty="0" smtClean="0">
              <a:solidFill>
                <a:srgbClr val="444444"/>
              </a:solidFill>
              <a:latin typeface="Source Sans Pro"/>
            </a:endParaRPr>
          </a:p>
          <a:p>
            <a:r>
              <a:rPr lang="en-US" u="sng" dirty="0" smtClean="0">
                <a:solidFill>
                  <a:srgbClr val="444444"/>
                </a:solidFill>
                <a:latin typeface="Source Sans Pro"/>
              </a:rPr>
              <a:t>N-grams:</a:t>
            </a:r>
          </a:p>
        </p:txBody>
      </p:sp>
      <p:graphicFrame>
        <p:nvGraphicFramePr>
          <p:cNvPr id="13" name="Table 12"/>
          <p:cNvGraphicFramePr>
            <a:graphicFrameLocks noGrp="1"/>
          </p:cNvGraphicFramePr>
          <p:nvPr>
            <p:extLst>
              <p:ext uri="{D42A27DB-BD31-4B8C-83A1-F6EECF244321}">
                <p14:modId xmlns:p14="http://schemas.microsoft.com/office/powerpoint/2010/main" val="781794585"/>
              </p:ext>
            </p:extLst>
          </p:nvPr>
        </p:nvGraphicFramePr>
        <p:xfrm>
          <a:off x="288586" y="2130723"/>
          <a:ext cx="4435814" cy="1924498"/>
        </p:xfrm>
        <a:graphic>
          <a:graphicData uri="http://schemas.openxmlformats.org/drawingml/2006/table">
            <a:tbl>
              <a:tblPr firstRow="1" firstCol="1" bandRow="1"/>
              <a:tblGrid>
                <a:gridCol w="929789">
                  <a:extLst>
                    <a:ext uri="{9D8B030D-6E8A-4147-A177-3AD203B41FA5}">
                      <a16:colId xmlns:a16="http://schemas.microsoft.com/office/drawing/2014/main" val="564047785"/>
                    </a:ext>
                  </a:extLst>
                </a:gridCol>
                <a:gridCol w="1114697">
                  <a:extLst>
                    <a:ext uri="{9D8B030D-6E8A-4147-A177-3AD203B41FA5}">
                      <a16:colId xmlns:a16="http://schemas.microsoft.com/office/drawing/2014/main" val="904586902"/>
                    </a:ext>
                  </a:extLst>
                </a:gridCol>
                <a:gridCol w="2391328">
                  <a:extLst>
                    <a:ext uri="{9D8B030D-6E8A-4147-A177-3AD203B41FA5}">
                      <a16:colId xmlns:a16="http://schemas.microsoft.com/office/drawing/2014/main" val="696911085"/>
                    </a:ext>
                  </a:extLst>
                </a:gridCol>
              </a:tblGrid>
              <a:tr h="337821">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n-gram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Definition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Example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6180999"/>
                  </a:ext>
                </a:extLst>
              </a:tr>
              <a:tr h="295562">
                <a:tc>
                  <a:txBody>
                    <a:bodyPr/>
                    <a:lstStyle/>
                    <a:p>
                      <a:pPr marL="0" marR="0">
                        <a:lnSpc>
                          <a:spcPct val="107000"/>
                        </a:lnSpc>
                        <a:spcBef>
                          <a:spcPts val="0"/>
                        </a:spcBef>
                        <a:spcAft>
                          <a:spcPts val="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Uni</a:t>
                      </a:r>
                      <a:r>
                        <a:rPr lang="en-US" sz="1400" dirty="0">
                          <a:effectLst/>
                          <a:latin typeface="Calibri" panose="020F0502020204030204" pitchFamily="34" charset="0"/>
                          <a:ea typeface="Calibri" panose="020F0502020204030204" pitchFamily="34" charset="0"/>
                          <a:cs typeface="Times New Roman" panose="02020603050405020304" pitchFamily="18" charset="0"/>
                        </a:rPr>
                        <a:t>-gram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One 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8318205"/>
                  </a:ext>
                </a:extLst>
              </a:tr>
              <a:tr h="293419">
                <a:tc>
                  <a:txBody>
                    <a:bodyPr/>
                    <a:lstStyle/>
                    <a:p>
                      <a:pPr marL="0" marR="0">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Bi-gram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Two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Air </a:t>
                      </a:r>
                      <a:r>
                        <a:rPr lang="en-US" sz="1400" dirty="0" smtClean="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Temperature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1510077"/>
                  </a:ext>
                </a:extLst>
              </a:tr>
              <a:tr h="997696">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Tri-gram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Three words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Minimum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Maximum Air Temperature</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Average Air Temperature</a:t>
                      </a:r>
                    </a:p>
                    <a:p>
                      <a:pPr marL="0" marR="0">
                        <a:lnSpc>
                          <a:spcPct val="107000"/>
                        </a:lnSpc>
                        <a:spcBef>
                          <a:spcPts val="0"/>
                        </a:spcBef>
                        <a:spcAft>
                          <a:spcPts val="0"/>
                        </a:spcAft>
                      </a:pP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121232"/>
                  </a:ext>
                </a:extLst>
              </a:tr>
            </a:tbl>
          </a:graphicData>
        </a:graphic>
      </p:graphicFrame>
      <p:sp>
        <p:nvSpPr>
          <p:cNvPr id="9" name="Rectangle 8"/>
          <p:cNvSpPr/>
          <p:nvPr/>
        </p:nvSpPr>
        <p:spPr>
          <a:xfrm>
            <a:off x="5095874" y="2370584"/>
            <a:ext cx="3838575" cy="646331"/>
          </a:xfrm>
          <a:prstGeom prst="rect">
            <a:avLst/>
          </a:prstGeom>
        </p:spPr>
        <p:txBody>
          <a:bodyPr wrap="square">
            <a:spAutoFit/>
          </a:bodyPr>
          <a:lstStyle/>
          <a:p>
            <a:r>
              <a:rPr lang="en-US" u="sng" dirty="0" smtClean="0">
                <a:solidFill>
                  <a:srgbClr val="444444"/>
                </a:solidFill>
                <a:latin typeface="Source Sans Pro"/>
              </a:rPr>
              <a:t>Front end of metScanR</a:t>
            </a:r>
          </a:p>
          <a:p>
            <a:r>
              <a:rPr lang="en-US" dirty="0" smtClean="0">
                <a:solidFill>
                  <a:srgbClr val="444444"/>
                </a:solidFill>
                <a:latin typeface="Source Sans Pro"/>
              </a:rPr>
              <a:t>User searches for “Air Temperature”</a:t>
            </a:r>
            <a:endParaRPr lang="en-US" dirty="0">
              <a:solidFill>
                <a:srgbClr val="444444"/>
              </a:solidFill>
              <a:latin typeface="Source Sans Pro"/>
            </a:endParaRPr>
          </a:p>
        </p:txBody>
      </p:sp>
      <p:cxnSp>
        <p:nvCxnSpPr>
          <p:cNvPr id="10" name="Straight Arrow Connector 9"/>
          <p:cNvCxnSpPr/>
          <p:nvPr/>
        </p:nvCxnSpPr>
        <p:spPr>
          <a:xfrm flipV="1">
            <a:off x="3724275" y="2847975"/>
            <a:ext cx="1257300" cy="2857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288586" y="4445257"/>
            <a:ext cx="8067675" cy="1533525"/>
          </a:xfrm>
          <a:prstGeom prst="rect">
            <a:avLst/>
          </a:prstGeom>
        </p:spPr>
      </p:pic>
      <p:sp>
        <p:nvSpPr>
          <p:cNvPr id="2" name="Rectangle 1"/>
          <p:cNvSpPr/>
          <p:nvPr/>
        </p:nvSpPr>
        <p:spPr>
          <a:xfrm>
            <a:off x="5095874" y="3326909"/>
            <a:ext cx="3971926" cy="923330"/>
          </a:xfrm>
          <a:prstGeom prst="rect">
            <a:avLst/>
          </a:prstGeom>
        </p:spPr>
        <p:txBody>
          <a:bodyPr wrap="square">
            <a:spAutoFit/>
          </a:bodyPr>
          <a:lstStyle/>
          <a:p>
            <a:r>
              <a:rPr lang="en-US" u="sng" dirty="0" smtClean="0">
                <a:solidFill>
                  <a:srgbClr val="444444"/>
                </a:solidFill>
                <a:latin typeface="Source Sans Pro"/>
              </a:rPr>
              <a:t>Back-end of metScanR</a:t>
            </a:r>
            <a:r>
              <a:rPr lang="en-US" dirty="0" smtClean="0">
                <a:solidFill>
                  <a:srgbClr val="444444"/>
                </a:solidFill>
                <a:latin typeface="Source Sans Pro"/>
              </a:rPr>
              <a:t> </a:t>
            </a:r>
          </a:p>
          <a:p>
            <a:r>
              <a:rPr lang="en-US" dirty="0" smtClean="0">
                <a:solidFill>
                  <a:srgbClr val="444444"/>
                </a:solidFill>
                <a:latin typeface="Source Sans Pro"/>
              </a:rPr>
              <a:t>Database link between </a:t>
            </a:r>
            <a:r>
              <a:rPr lang="en-US" dirty="0">
                <a:solidFill>
                  <a:srgbClr val="444444"/>
                </a:solidFill>
                <a:latin typeface="Source Sans Pro"/>
              </a:rPr>
              <a:t>n-grams </a:t>
            </a:r>
            <a:r>
              <a:rPr lang="en-US" dirty="0" smtClean="0">
                <a:solidFill>
                  <a:srgbClr val="444444"/>
                </a:solidFill>
                <a:latin typeface="Source Sans Pro"/>
              </a:rPr>
              <a:t>&amp; network-specific codes </a:t>
            </a:r>
            <a:r>
              <a:rPr lang="en-US" dirty="0">
                <a:solidFill>
                  <a:srgbClr val="444444"/>
                </a:solidFill>
                <a:latin typeface="Source Sans Pro"/>
              </a:rPr>
              <a:t>(</a:t>
            </a:r>
            <a:r>
              <a:rPr lang="en-US" i="1" dirty="0" err="1">
                <a:solidFill>
                  <a:srgbClr val="444444"/>
                </a:solidFill>
                <a:latin typeface="Source Sans Pro"/>
              </a:rPr>
              <a:t>subCodes</a:t>
            </a:r>
            <a:r>
              <a:rPr lang="en-US" dirty="0">
                <a:solidFill>
                  <a:srgbClr val="444444"/>
                </a:solidFill>
                <a:latin typeface="Source Sans Pro"/>
              </a:rPr>
              <a:t>) </a:t>
            </a:r>
          </a:p>
        </p:txBody>
      </p:sp>
      <p:cxnSp>
        <p:nvCxnSpPr>
          <p:cNvPr id="11" name="Straight Arrow Connector 10"/>
          <p:cNvCxnSpPr/>
          <p:nvPr/>
        </p:nvCxnSpPr>
        <p:spPr>
          <a:xfrm flipH="1">
            <a:off x="1752600" y="3016915"/>
            <a:ext cx="962025" cy="165033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76325" y="4867275"/>
            <a:ext cx="73342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609725" y="5067300"/>
            <a:ext cx="73342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76325" y="5286375"/>
            <a:ext cx="73342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76325" y="5505450"/>
            <a:ext cx="73342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76325" y="5743575"/>
            <a:ext cx="73342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76325" y="5959732"/>
            <a:ext cx="73342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346291" y="4442230"/>
            <a:ext cx="3207160" cy="1477328"/>
          </a:xfrm>
          <a:prstGeom prst="rect">
            <a:avLst/>
          </a:prstGeom>
          <a:solidFill>
            <a:schemeClr val="bg1"/>
          </a:solidFill>
        </p:spPr>
        <p:txBody>
          <a:bodyPr wrap="square">
            <a:spAutoFit/>
          </a:bodyPr>
          <a:lstStyle/>
          <a:p>
            <a:r>
              <a:rPr lang="en-US" i="1" dirty="0" smtClean="0">
                <a:solidFill>
                  <a:srgbClr val="444444"/>
                </a:solidFill>
                <a:latin typeface="Source Sans Pro"/>
              </a:rPr>
              <a:t>Network-specific </a:t>
            </a:r>
            <a:r>
              <a:rPr lang="en-US" i="1" dirty="0" err="1" smtClean="0">
                <a:solidFill>
                  <a:srgbClr val="444444"/>
                </a:solidFill>
                <a:latin typeface="Source Sans Pro"/>
              </a:rPr>
              <a:t>subCodes</a:t>
            </a:r>
            <a:r>
              <a:rPr lang="en-US" dirty="0" smtClean="0">
                <a:solidFill>
                  <a:srgbClr val="444444"/>
                </a:solidFill>
                <a:latin typeface="Source Sans Pro"/>
              </a:rPr>
              <a:t> </a:t>
            </a:r>
            <a:r>
              <a:rPr lang="en-US" dirty="0" smtClean="0">
                <a:solidFill>
                  <a:srgbClr val="444444"/>
                </a:solidFill>
                <a:latin typeface="Source Sans Pro"/>
              </a:rPr>
              <a:t>are used to access and download data </a:t>
            </a:r>
            <a:r>
              <a:rPr lang="en-US" dirty="0" smtClean="0">
                <a:solidFill>
                  <a:srgbClr val="444444"/>
                </a:solidFill>
                <a:latin typeface="Source Sans Pro"/>
              </a:rPr>
              <a:t>using </a:t>
            </a:r>
            <a:r>
              <a:rPr lang="en-US" dirty="0" smtClean="0">
                <a:solidFill>
                  <a:srgbClr val="444444"/>
                </a:solidFill>
                <a:latin typeface="Source Sans Pro"/>
              </a:rPr>
              <a:t>dynamic </a:t>
            </a:r>
            <a:r>
              <a:rPr lang="en-US" dirty="0" smtClean="0">
                <a:solidFill>
                  <a:srgbClr val="444444"/>
                </a:solidFill>
                <a:latin typeface="Source Sans Pro"/>
              </a:rPr>
              <a:t>API calls!!</a:t>
            </a:r>
            <a:endParaRPr lang="en-US" dirty="0" smtClean="0">
              <a:solidFill>
                <a:srgbClr val="444444"/>
              </a:solidFill>
              <a:latin typeface="Source Sans Pro"/>
            </a:endParaRPr>
          </a:p>
          <a:p>
            <a:endParaRPr lang="en-US" dirty="0">
              <a:solidFill>
                <a:srgbClr val="444444"/>
              </a:solidFill>
              <a:latin typeface="Source Sans Pro"/>
            </a:endParaRPr>
          </a:p>
        </p:txBody>
      </p:sp>
      <p:sp>
        <p:nvSpPr>
          <p:cNvPr id="20" name="Rectangle 19"/>
          <p:cNvSpPr/>
          <p:nvPr/>
        </p:nvSpPr>
        <p:spPr bwMode="auto">
          <a:xfrm>
            <a:off x="2410279" y="4465244"/>
            <a:ext cx="6070044" cy="1490524"/>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1" name="Picture 20"/>
          <p:cNvPicPr>
            <a:picLocks noChangeAspect="1"/>
          </p:cNvPicPr>
          <p:nvPr/>
        </p:nvPicPr>
        <p:blipFill>
          <a:blip r:embed="rId4"/>
          <a:stretch>
            <a:fillRect/>
          </a:stretch>
        </p:blipFill>
        <p:spPr>
          <a:xfrm>
            <a:off x="6949871" y="5394267"/>
            <a:ext cx="648293" cy="510887"/>
          </a:xfrm>
          <a:prstGeom prst="rect">
            <a:avLst/>
          </a:prstGeom>
        </p:spPr>
      </p:pic>
    </p:spTree>
    <p:extLst>
      <p:ext uri="{BB962C8B-B14F-4D97-AF65-F5344CB8AC3E}">
        <p14:creationId xmlns:p14="http://schemas.microsoft.com/office/powerpoint/2010/main" val="34176596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Connecting Data Products</a:t>
            </a:r>
            <a:endParaRPr lang="en-US" sz="3600" i="1" dirty="0"/>
          </a:p>
        </p:txBody>
      </p:sp>
      <p:pic>
        <p:nvPicPr>
          <p:cNvPr id="4" name="Picture 3"/>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colorTemperature colorTemp="5900"/>
                    </a14:imgEffect>
                    <a14:imgEffect>
                      <a14:saturation sat="400000"/>
                    </a14:imgEffect>
                  </a14:imgLayer>
                </a14:imgProps>
              </a:ext>
            </a:extLst>
          </a:blip>
          <a:stretch>
            <a:fillRect/>
          </a:stretch>
        </p:blipFill>
        <p:spPr>
          <a:xfrm>
            <a:off x="28575" y="838200"/>
            <a:ext cx="9086850" cy="5181600"/>
          </a:xfrm>
          <a:prstGeom prst="rect">
            <a:avLst/>
          </a:prstGeom>
        </p:spPr>
      </p:pic>
      <p:sp>
        <p:nvSpPr>
          <p:cNvPr id="23" name="Rectangle 22"/>
          <p:cNvSpPr/>
          <p:nvPr/>
        </p:nvSpPr>
        <p:spPr>
          <a:xfrm>
            <a:off x="384021" y="2263696"/>
            <a:ext cx="8608741" cy="193899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2400" dirty="0">
                <a:solidFill>
                  <a:srgbClr val="FF0000"/>
                </a:solidFill>
                <a:latin typeface="Source Sans Pro"/>
              </a:rPr>
              <a:t>The </a:t>
            </a:r>
            <a:r>
              <a:rPr lang="en-US" sz="2400" i="1" dirty="0">
                <a:solidFill>
                  <a:srgbClr val="FF0000"/>
                </a:solidFill>
                <a:latin typeface="Source Sans Pro"/>
              </a:rPr>
              <a:t>metScanR</a:t>
            </a:r>
            <a:r>
              <a:rPr lang="en-US" sz="2400" dirty="0">
                <a:solidFill>
                  <a:srgbClr val="FF0000"/>
                </a:solidFill>
                <a:latin typeface="Source Sans Pro"/>
              </a:rPr>
              <a:t> database currently comprises 456 n-grams pertaining to environmental data.</a:t>
            </a:r>
          </a:p>
          <a:p>
            <a:pPr marL="742950" lvl="1" indent="-285750">
              <a:buFont typeface="Arial" panose="020B0604020202020204" pitchFamily="34" charset="0"/>
              <a:buChar char="•"/>
            </a:pPr>
            <a:r>
              <a:rPr lang="en-US" sz="2400" dirty="0">
                <a:solidFill>
                  <a:srgbClr val="FF0000"/>
                </a:solidFill>
                <a:latin typeface="Source Sans Pro"/>
              </a:rPr>
              <a:t>abundantly measured phenomena (e.g., </a:t>
            </a:r>
            <a:r>
              <a:rPr lang="en-US" sz="2400" i="1" dirty="0">
                <a:solidFill>
                  <a:srgbClr val="FF0000"/>
                </a:solidFill>
                <a:latin typeface="Source Sans Pro"/>
              </a:rPr>
              <a:t>air temperature</a:t>
            </a:r>
            <a:r>
              <a:rPr lang="en-US" sz="2400" dirty="0">
                <a:solidFill>
                  <a:srgbClr val="FF0000"/>
                </a:solidFill>
                <a:latin typeface="Source Sans Pro"/>
              </a:rPr>
              <a:t>) </a:t>
            </a:r>
          </a:p>
          <a:p>
            <a:pPr marL="742950" lvl="1" indent="-285750">
              <a:buFont typeface="Arial" panose="020B0604020202020204" pitchFamily="34" charset="0"/>
              <a:buChar char="•"/>
            </a:pPr>
            <a:r>
              <a:rPr lang="en-US" sz="2400" dirty="0">
                <a:solidFill>
                  <a:srgbClr val="FF0000"/>
                </a:solidFill>
                <a:latin typeface="Source Sans Pro"/>
              </a:rPr>
              <a:t>sparsely measured phenomena (e.g.,  </a:t>
            </a:r>
            <a:r>
              <a:rPr lang="en-US" sz="2400" i="1" dirty="0">
                <a:solidFill>
                  <a:srgbClr val="FF0000"/>
                </a:solidFill>
                <a:latin typeface="Source Sans Pro"/>
              </a:rPr>
              <a:t>soil microbe biomass, soil CO</a:t>
            </a:r>
            <a:r>
              <a:rPr lang="en-US" sz="2400" i="1" baseline="-25000" dirty="0">
                <a:solidFill>
                  <a:srgbClr val="FF0000"/>
                </a:solidFill>
                <a:latin typeface="Source Sans Pro"/>
              </a:rPr>
              <a:t>2</a:t>
            </a:r>
            <a:r>
              <a:rPr lang="en-US" sz="2400" dirty="0">
                <a:solidFill>
                  <a:srgbClr val="FF0000"/>
                </a:solidFill>
                <a:latin typeface="Source Sans Pro"/>
              </a:rPr>
              <a:t>)</a:t>
            </a:r>
          </a:p>
        </p:txBody>
      </p:sp>
    </p:spTree>
    <p:extLst>
      <p:ext uri="{BB962C8B-B14F-4D97-AF65-F5344CB8AC3E}">
        <p14:creationId xmlns:p14="http://schemas.microsoft.com/office/powerpoint/2010/main" val="18455324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metScanR R Package</a:t>
            </a:r>
            <a:endParaRPr lang="en-US" sz="3600" i="1" dirty="0"/>
          </a:p>
        </p:txBody>
      </p:sp>
      <p:pic>
        <p:nvPicPr>
          <p:cNvPr id="2" name="Picture 1"/>
          <p:cNvPicPr>
            <a:picLocks noChangeAspect="1"/>
          </p:cNvPicPr>
          <p:nvPr/>
        </p:nvPicPr>
        <p:blipFill>
          <a:blip r:embed="rId3"/>
          <a:stretch>
            <a:fillRect/>
          </a:stretch>
        </p:blipFill>
        <p:spPr>
          <a:xfrm>
            <a:off x="295940" y="990385"/>
            <a:ext cx="5332371" cy="4866804"/>
          </a:xfrm>
          <a:prstGeom prst="rect">
            <a:avLst/>
          </a:prstGeom>
        </p:spPr>
      </p:pic>
      <p:sp>
        <p:nvSpPr>
          <p:cNvPr id="10" name="Rectangle 9"/>
          <p:cNvSpPr/>
          <p:nvPr/>
        </p:nvSpPr>
        <p:spPr>
          <a:xfrm>
            <a:off x="5896039" y="495813"/>
            <a:ext cx="3024336" cy="4893647"/>
          </a:xfrm>
          <a:prstGeom prst="rect">
            <a:avLst/>
          </a:prstGeom>
        </p:spPr>
        <p:txBody>
          <a:bodyPr wrap="square">
            <a:spAutoFit/>
          </a:bodyPr>
          <a:lstStyle/>
          <a:p>
            <a:r>
              <a:rPr lang="en-US" sz="2400" u="sng" dirty="0" smtClean="0"/>
              <a:t>Features</a:t>
            </a:r>
          </a:p>
          <a:p>
            <a:pPr marL="285750" indent="-285750">
              <a:buFont typeface="Arial" panose="020B0604020202020204" pitchFamily="34" charset="0"/>
              <a:buChar char="•"/>
            </a:pPr>
            <a:r>
              <a:rPr lang="en-US" dirty="0" smtClean="0"/>
              <a:t>Users </a:t>
            </a:r>
            <a:r>
              <a:rPr lang="en-US" dirty="0"/>
              <a:t>can search for and filter metadata from via:</a:t>
            </a:r>
          </a:p>
          <a:p>
            <a:pPr marL="742950" lvl="1" indent="-285750">
              <a:buFont typeface="Arial" panose="020B0604020202020204" pitchFamily="34" charset="0"/>
              <a:buChar char="•"/>
            </a:pPr>
            <a:r>
              <a:rPr lang="en-US" dirty="0"/>
              <a:t>Elevation</a:t>
            </a:r>
          </a:p>
          <a:p>
            <a:pPr marL="742950" lvl="1" indent="-285750">
              <a:buFont typeface="Arial" panose="020B0604020202020204" pitchFamily="34" charset="0"/>
              <a:buChar char="•"/>
            </a:pPr>
            <a:r>
              <a:rPr lang="en-US" dirty="0"/>
              <a:t>Location</a:t>
            </a:r>
          </a:p>
          <a:p>
            <a:pPr marL="1200150" lvl="2" indent="-285750">
              <a:buFont typeface="Arial" panose="020B0604020202020204" pitchFamily="34" charset="0"/>
              <a:buChar char="•"/>
            </a:pPr>
            <a:r>
              <a:rPr lang="en-US" dirty="0" err="1"/>
              <a:t>Lat</a:t>
            </a:r>
            <a:r>
              <a:rPr lang="en-US" dirty="0"/>
              <a:t> / Lon</a:t>
            </a:r>
          </a:p>
          <a:p>
            <a:pPr marL="1200150" lvl="2" indent="-285750">
              <a:buFont typeface="Arial" panose="020B0604020202020204" pitchFamily="34" charset="0"/>
              <a:buChar char="•"/>
            </a:pPr>
            <a:r>
              <a:rPr lang="en-US" dirty="0"/>
              <a:t>Nearby POI</a:t>
            </a:r>
          </a:p>
          <a:p>
            <a:pPr marL="742950" lvl="1" indent="-285750">
              <a:buFont typeface="Arial" panose="020B0604020202020204" pitchFamily="34" charset="0"/>
              <a:buChar char="•"/>
            </a:pPr>
            <a:r>
              <a:rPr lang="en-US" dirty="0"/>
              <a:t>Active dates</a:t>
            </a:r>
          </a:p>
          <a:p>
            <a:pPr marL="742950" lvl="1" indent="-285750">
              <a:buFont typeface="Arial" panose="020B0604020202020204" pitchFamily="34" charset="0"/>
              <a:buChar char="•"/>
            </a:pPr>
            <a:r>
              <a:rPr lang="en-US" dirty="0"/>
              <a:t>Elements Measured</a:t>
            </a:r>
          </a:p>
          <a:p>
            <a:pPr marL="742950" lvl="1" indent="-285750">
              <a:buFont typeface="Arial" panose="020B0604020202020204" pitchFamily="34" charset="0"/>
              <a:buChar char="•"/>
            </a:pPr>
            <a:r>
              <a:rPr lang="en-US" dirty="0"/>
              <a:t>Country</a:t>
            </a:r>
          </a:p>
          <a:p>
            <a:pPr marL="742950" lvl="1" indent="-285750">
              <a:buFont typeface="Arial" panose="020B0604020202020204" pitchFamily="34" charset="0"/>
              <a:buChar char="•"/>
            </a:pPr>
            <a:r>
              <a:rPr lang="en-US" dirty="0" smtClean="0"/>
              <a:t>Platform </a:t>
            </a:r>
            <a:r>
              <a:rPr lang="en-US" sz="1200" dirty="0" smtClean="0"/>
              <a:t>(network) </a:t>
            </a:r>
            <a:r>
              <a:rPr lang="en-US" dirty="0" smtClean="0"/>
              <a:t>type</a:t>
            </a:r>
            <a:endParaRPr lang="en-US" dirty="0"/>
          </a:p>
          <a:p>
            <a:pPr marL="742950" lvl="1" indent="-285750">
              <a:buFont typeface="Arial" panose="020B0604020202020204" pitchFamily="34" charset="0"/>
              <a:buChar char="•"/>
            </a:pPr>
            <a:r>
              <a:rPr lang="en-US" dirty="0"/>
              <a:t>ID type</a:t>
            </a:r>
          </a:p>
          <a:p>
            <a:pPr marL="742950" lvl="1" indent="-285750">
              <a:buFont typeface="Arial" panose="020B0604020202020204" pitchFamily="34" charset="0"/>
              <a:buChar char="•"/>
            </a:pPr>
            <a:r>
              <a:rPr lang="en-US" dirty="0"/>
              <a:t>Station </a:t>
            </a:r>
            <a:r>
              <a:rPr lang="en-US" dirty="0" smtClean="0"/>
              <a:t>ID</a:t>
            </a:r>
          </a:p>
          <a:p>
            <a:r>
              <a:rPr lang="en-US" dirty="0" smtClean="0"/>
              <a:t> </a:t>
            </a:r>
          </a:p>
          <a:p>
            <a:pPr marL="285750" indent="-285750">
              <a:buFont typeface="Arial" panose="020B0604020202020204" pitchFamily="34" charset="0"/>
              <a:buChar char="•"/>
            </a:pPr>
            <a:r>
              <a:rPr lang="en-US" dirty="0"/>
              <a:t>Interactive map (Leaflet)</a:t>
            </a:r>
          </a:p>
          <a:p>
            <a:pPr marL="285750" indent="-285750">
              <a:buFont typeface="Arial" panose="020B0604020202020204" pitchFamily="34" charset="0"/>
              <a:buChar char="•"/>
            </a:pPr>
            <a:r>
              <a:rPr lang="en-US" dirty="0" smtClean="0"/>
              <a:t>Outputs nested list of station metadata</a:t>
            </a:r>
            <a:endParaRPr lang="en-US" dirty="0"/>
          </a:p>
        </p:txBody>
      </p:sp>
      <p:sp>
        <p:nvSpPr>
          <p:cNvPr id="3" name="Right Arrow 2"/>
          <p:cNvSpPr/>
          <p:nvPr/>
        </p:nvSpPr>
        <p:spPr bwMode="auto">
          <a:xfrm rot="12798791">
            <a:off x="5335374" y="4062204"/>
            <a:ext cx="914400" cy="347480"/>
          </a:xfrm>
          <a:prstGeom prst="right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6675596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8187660"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Use Case: 2012 Colorado Wildfires</a:t>
            </a:r>
            <a:endParaRPr lang="en-US" sz="3600" i="1" dirty="0"/>
          </a:p>
        </p:txBody>
      </p:sp>
      <p:pic>
        <p:nvPicPr>
          <p:cNvPr id="5" name="Picture 4"/>
          <p:cNvPicPr>
            <a:picLocks noChangeAspect="1"/>
          </p:cNvPicPr>
          <p:nvPr/>
        </p:nvPicPr>
        <p:blipFill>
          <a:blip r:embed="rId3"/>
          <a:stretch>
            <a:fillRect/>
          </a:stretch>
        </p:blipFill>
        <p:spPr>
          <a:xfrm>
            <a:off x="295941" y="850900"/>
            <a:ext cx="815220" cy="815220"/>
          </a:xfrm>
          <a:prstGeom prst="rect">
            <a:avLst/>
          </a:prstGeom>
        </p:spPr>
      </p:pic>
      <p:sp>
        <p:nvSpPr>
          <p:cNvPr id="11" name="Rectangle 10"/>
          <p:cNvSpPr/>
          <p:nvPr/>
        </p:nvSpPr>
        <p:spPr>
          <a:xfrm>
            <a:off x="1251920" y="829199"/>
            <a:ext cx="8291012" cy="984885"/>
          </a:xfrm>
          <a:prstGeom prst="rect">
            <a:avLst/>
          </a:prstGeom>
        </p:spPr>
        <p:txBody>
          <a:bodyPr wrap="square">
            <a:spAutoFit/>
          </a:bodyPr>
          <a:lstStyle/>
          <a:p>
            <a:r>
              <a:rPr lang="en-US" sz="2000" i="1" dirty="0" smtClean="0"/>
              <a:t>I need </a:t>
            </a:r>
            <a:r>
              <a:rPr lang="en-US" sz="2000" i="1" u="sng" dirty="0" smtClean="0"/>
              <a:t>daily soil </a:t>
            </a:r>
            <a:r>
              <a:rPr lang="en-US" sz="2000" i="1" u="sng" dirty="0" smtClean="0"/>
              <a:t>moisture, precipitation, and snow depth </a:t>
            </a:r>
            <a:r>
              <a:rPr lang="en-US" sz="2000" i="1" dirty="0" smtClean="0"/>
              <a:t>data for </a:t>
            </a:r>
            <a:r>
              <a:rPr lang="en-US" sz="2000" i="1" u="sng" dirty="0" smtClean="0"/>
              <a:t>Colorado Springs, CO</a:t>
            </a:r>
            <a:r>
              <a:rPr lang="en-US" sz="2000" i="1" dirty="0" smtClean="0"/>
              <a:t> from </a:t>
            </a:r>
            <a:r>
              <a:rPr lang="en-US" sz="2000" i="1" u="sng" dirty="0" smtClean="0"/>
              <a:t>December 2011 through July </a:t>
            </a:r>
            <a:r>
              <a:rPr lang="en-US" sz="2000" i="1" u="sng" dirty="0" smtClean="0"/>
              <a:t>2012</a:t>
            </a:r>
            <a:r>
              <a:rPr lang="en-US" sz="2000" i="1" dirty="0" smtClean="0"/>
              <a:t>.</a:t>
            </a:r>
            <a:r>
              <a:rPr lang="en-US" sz="2000" i="1" u="sng" dirty="0" smtClean="0"/>
              <a:t> </a:t>
            </a:r>
            <a:endParaRPr lang="en-US" sz="2000" i="1" u="sng"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816991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8187660"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Use Case: 2012 Colorado Wildfires</a:t>
            </a:r>
            <a:endParaRPr lang="en-US" sz="3600" i="1" dirty="0"/>
          </a:p>
        </p:txBody>
      </p:sp>
      <p:pic>
        <p:nvPicPr>
          <p:cNvPr id="5" name="Picture 4"/>
          <p:cNvPicPr>
            <a:picLocks noChangeAspect="1"/>
          </p:cNvPicPr>
          <p:nvPr/>
        </p:nvPicPr>
        <p:blipFill>
          <a:blip r:embed="rId3"/>
          <a:stretch>
            <a:fillRect/>
          </a:stretch>
        </p:blipFill>
        <p:spPr>
          <a:xfrm>
            <a:off x="295941" y="850900"/>
            <a:ext cx="815220" cy="815220"/>
          </a:xfrm>
          <a:prstGeom prst="rect">
            <a:avLst/>
          </a:prstGeom>
        </p:spPr>
      </p:pic>
      <p:pic>
        <p:nvPicPr>
          <p:cNvPr id="10" name="Picture 9"/>
          <p:cNvPicPr>
            <a:picLocks noChangeAspect="1"/>
          </p:cNvPicPr>
          <p:nvPr/>
        </p:nvPicPr>
        <p:blipFill>
          <a:blip r:embed="rId4"/>
          <a:stretch>
            <a:fillRect/>
          </a:stretch>
        </p:blipFill>
        <p:spPr>
          <a:xfrm>
            <a:off x="295940" y="1814084"/>
            <a:ext cx="4796760" cy="3984798"/>
          </a:xfrm>
          <a:prstGeom prst="rect">
            <a:avLst/>
          </a:prstGeom>
          <a:ln w="25400">
            <a:solidFill>
              <a:schemeClr val="tx1"/>
            </a:solidFill>
          </a:ln>
        </p:spPr>
      </p:pic>
      <p:sp>
        <p:nvSpPr>
          <p:cNvPr id="12" name="TextBox 11"/>
          <p:cNvSpPr txBox="1"/>
          <p:nvPr/>
        </p:nvSpPr>
        <p:spPr>
          <a:xfrm>
            <a:off x="3971131" y="1631604"/>
            <a:ext cx="4984417" cy="1077218"/>
          </a:xfrm>
          <a:prstGeom prst="rect">
            <a:avLst/>
          </a:prstGeom>
          <a:solidFill>
            <a:schemeClr val="bg1"/>
          </a:solidFill>
          <a:ln w="25400">
            <a:solidFill>
              <a:schemeClr val="tx1"/>
            </a:solidFill>
          </a:ln>
        </p:spPr>
        <p:txBody>
          <a:bodyPr wrap="square" rtlCol="0">
            <a:spAutoFit/>
          </a:bodyPr>
          <a:lstStyle/>
          <a:p>
            <a:r>
              <a:rPr lang="en-US" sz="1600" b="1" dirty="0"/>
              <a:t>246 stations within 50 km of </a:t>
            </a:r>
            <a:r>
              <a:rPr lang="en-US" sz="1600" b="1" dirty="0" smtClean="0"/>
              <a:t>Waldo Canyon Fire</a:t>
            </a:r>
            <a:endParaRPr lang="en-US" sz="1600" dirty="0" smtClean="0"/>
          </a:p>
          <a:p>
            <a:pPr marL="285750" indent="-285750">
              <a:buFont typeface="Arial" panose="020B0604020202020204" pitchFamily="34" charset="0"/>
              <a:buChar char="•"/>
            </a:pPr>
            <a:r>
              <a:rPr lang="en-US" sz="1600" dirty="0" smtClean="0"/>
              <a:t>0 </a:t>
            </a:r>
            <a:r>
              <a:rPr lang="en-US" sz="1600" dirty="0" smtClean="0">
                <a:sym typeface="Wingdings" panose="05000000000000000000" pitchFamily="2" charset="2"/>
              </a:rPr>
              <a:t> </a:t>
            </a:r>
            <a:r>
              <a:rPr lang="en-US" sz="1600" dirty="0" smtClean="0"/>
              <a:t>soil moisture (closest is 120 km to northwest)</a:t>
            </a:r>
          </a:p>
          <a:p>
            <a:pPr marL="285750" indent="-285750">
              <a:buFont typeface="Arial" panose="020B0604020202020204" pitchFamily="34" charset="0"/>
              <a:buChar char="•"/>
            </a:pPr>
            <a:r>
              <a:rPr lang="en-US" sz="1600" dirty="0" smtClean="0"/>
              <a:t>242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204  snow depth</a:t>
            </a:r>
          </a:p>
        </p:txBody>
      </p:sp>
      <p:sp>
        <p:nvSpPr>
          <p:cNvPr id="13" name="Rectangle 12"/>
          <p:cNvSpPr/>
          <p:nvPr/>
        </p:nvSpPr>
        <p:spPr bwMode="auto">
          <a:xfrm rot="20711735">
            <a:off x="2243139" y="3331369"/>
            <a:ext cx="264318" cy="36314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0" name="Picture 19"/>
          <p:cNvPicPr>
            <a:picLocks noChangeAspect="1"/>
          </p:cNvPicPr>
          <p:nvPr/>
        </p:nvPicPr>
        <p:blipFill>
          <a:blip r:embed="rId3"/>
          <a:stretch>
            <a:fillRect/>
          </a:stretch>
        </p:blipFill>
        <p:spPr>
          <a:xfrm>
            <a:off x="2322386" y="3433764"/>
            <a:ext cx="107988" cy="107988"/>
          </a:xfrm>
          <a:prstGeom prst="rect">
            <a:avLst/>
          </a:prstGeom>
        </p:spPr>
      </p:pic>
      <p:sp>
        <p:nvSpPr>
          <p:cNvPr id="11" name="Rectangle 10"/>
          <p:cNvSpPr/>
          <p:nvPr/>
        </p:nvSpPr>
        <p:spPr>
          <a:xfrm>
            <a:off x="1251920" y="829199"/>
            <a:ext cx="8291012" cy="984885"/>
          </a:xfrm>
          <a:prstGeom prst="rect">
            <a:avLst/>
          </a:prstGeom>
        </p:spPr>
        <p:txBody>
          <a:bodyPr wrap="square">
            <a:spAutoFit/>
          </a:bodyPr>
          <a:lstStyle/>
          <a:p>
            <a:r>
              <a:rPr lang="en-US" sz="2000" i="1" dirty="0" smtClean="0"/>
              <a:t>I need </a:t>
            </a:r>
            <a:r>
              <a:rPr lang="en-US" sz="2000" i="1" u="sng" dirty="0" smtClean="0"/>
              <a:t>daily soil moisture, precipitation, and snow depth </a:t>
            </a:r>
            <a:r>
              <a:rPr lang="en-US" sz="2000" i="1" dirty="0" smtClean="0"/>
              <a:t>data for </a:t>
            </a:r>
            <a:r>
              <a:rPr lang="en-US" sz="2000" i="1" u="sng" dirty="0" smtClean="0"/>
              <a:t>Colorado Springs, CO</a:t>
            </a:r>
            <a:r>
              <a:rPr lang="en-US" sz="2000" i="1" dirty="0" smtClean="0"/>
              <a:t> from </a:t>
            </a:r>
            <a:r>
              <a:rPr lang="en-US" sz="2000" i="1" u="sng" dirty="0" smtClean="0"/>
              <a:t>December 2011 through July 2012</a:t>
            </a:r>
            <a:r>
              <a:rPr lang="en-US" sz="2000" i="1" dirty="0" smtClean="0"/>
              <a:t>.</a:t>
            </a:r>
            <a:r>
              <a:rPr lang="en-US" sz="2000" i="1" u="sng" dirty="0" smtClean="0"/>
              <a:t>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229433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8187660"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Use Case: 2012 Colorado Wildfires</a:t>
            </a:r>
            <a:endParaRPr lang="en-US" sz="3600" i="1" dirty="0"/>
          </a:p>
        </p:txBody>
      </p:sp>
      <p:pic>
        <p:nvPicPr>
          <p:cNvPr id="5" name="Picture 4"/>
          <p:cNvPicPr>
            <a:picLocks noChangeAspect="1"/>
          </p:cNvPicPr>
          <p:nvPr/>
        </p:nvPicPr>
        <p:blipFill>
          <a:blip r:embed="rId3"/>
          <a:stretch>
            <a:fillRect/>
          </a:stretch>
        </p:blipFill>
        <p:spPr>
          <a:xfrm>
            <a:off x="295941" y="850900"/>
            <a:ext cx="815220" cy="815220"/>
          </a:xfrm>
          <a:prstGeom prst="rect">
            <a:avLst/>
          </a:prstGeom>
        </p:spPr>
      </p:pic>
      <p:pic>
        <p:nvPicPr>
          <p:cNvPr id="10" name="Picture 9"/>
          <p:cNvPicPr>
            <a:picLocks noChangeAspect="1"/>
          </p:cNvPicPr>
          <p:nvPr/>
        </p:nvPicPr>
        <p:blipFill>
          <a:blip r:embed="rId4"/>
          <a:stretch>
            <a:fillRect/>
          </a:stretch>
        </p:blipFill>
        <p:spPr>
          <a:xfrm>
            <a:off x="295940" y="1814084"/>
            <a:ext cx="4796760" cy="3984798"/>
          </a:xfrm>
          <a:prstGeom prst="rect">
            <a:avLst/>
          </a:prstGeom>
          <a:ln w="25400">
            <a:solidFill>
              <a:schemeClr val="tx1"/>
            </a:solidFill>
          </a:ln>
        </p:spPr>
      </p:pic>
      <p:sp>
        <p:nvSpPr>
          <p:cNvPr id="13" name="Rectangle 12"/>
          <p:cNvSpPr/>
          <p:nvPr/>
        </p:nvSpPr>
        <p:spPr bwMode="auto">
          <a:xfrm rot="20711735">
            <a:off x="2243139" y="3331369"/>
            <a:ext cx="264318" cy="36314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0" name="Picture 19"/>
          <p:cNvPicPr>
            <a:picLocks noChangeAspect="1"/>
          </p:cNvPicPr>
          <p:nvPr/>
        </p:nvPicPr>
        <p:blipFill>
          <a:blip r:embed="rId3"/>
          <a:stretch>
            <a:fillRect/>
          </a:stretch>
        </p:blipFill>
        <p:spPr>
          <a:xfrm>
            <a:off x="2322386" y="3433764"/>
            <a:ext cx="107988" cy="107988"/>
          </a:xfrm>
          <a:prstGeom prst="rect">
            <a:avLst/>
          </a:prstGeom>
        </p:spPr>
      </p:pic>
      <p:sp>
        <p:nvSpPr>
          <p:cNvPr id="27" name="Oval 26"/>
          <p:cNvSpPr/>
          <p:nvPr/>
        </p:nvSpPr>
        <p:spPr bwMode="auto">
          <a:xfrm>
            <a:off x="1349375" y="2798969"/>
            <a:ext cx="1400175" cy="1360281"/>
          </a:xfrm>
          <a:prstGeom prst="ellipse">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Rectangle 27"/>
          <p:cNvSpPr/>
          <p:nvPr/>
        </p:nvSpPr>
        <p:spPr>
          <a:xfrm>
            <a:off x="3948828" y="1662259"/>
            <a:ext cx="5015283" cy="1077218"/>
          </a:xfrm>
          <a:prstGeom prst="rect">
            <a:avLst/>
          </a:prstGeom>
          <a:solidFill>
            <a:schemeClr val="bg1"/>
          </a:solidFill>
          <a:ln w="25400">
            <a:solidFill>
              <a:srgbClr val="00B050"/>
            </a:solidFill>
          </a:ln>
        </p:spPr>
        <p:txBody>
          <a:bodyPr wrap="square">
            <a:spAutoFit/>
          </a:bodyPr>
          <a:lstStyle/>
          <a:p>
            <a:r>
              <a:rPr lang="en-US" sz="1600" b="1" dirty="0" smtClean="0"/>
              <a:t>24 Stations within 15 km radius of fire bounds</a:t>
            </a:r>
          </a:p>
          <a:p>
            <a:pPr marL="285750" indent="-285750">
              <a:buFont typeface="Arial" panose="020B0604020202020204" pitchFamily="34" charset="0"/>
              <a:buChar char="•"/>
            </a:pPr>
            <a:r>
              <a:rPr lang="en-US" sz="1600" dirty="0" smtClean="0"/>
              <a:t>24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22  snow depth </a:t>
            </a:r>
          </a:p>
          <a:p>
            <a:pPr algn="ctr"/>
            <a:r>
              <a:rPr lang="en-US" sz="1600" dirty="0" smtClean="0">
                <a:sym typeface="Wingdings" panose="05000000000000000000" pitchFamily="2" charset="2"/>
              </a:rPr>
              <a:t>(22 stations monitor both elements)</a:t>
            </a:r>
          </a:p>
        </p:txBody>
      </p:sp>
      <p:sp>
        <p:nvSpPr>
          <p:cNvPr id="11" name="Rectangle 10"/>
          <p:cNvSpPr/>
          <p:nvPr/>
        </p:nvSpPr>
        <p:spPr>
          <a:xfrm>
            <a:off x="1251920" y="829199"/>
            <a:ext cx="8291012" cy="984885"/>
          </a:xfrm>
          <a:prstGeom prst="rect">
            <a:avLst/>
          </a:prstGeom>
        </p:spPr>
        <p:txBody>
          <a:bodyPr wrap="square">
            <a:spAutoFit/>
          </a:bodyPr>
          <a:lstStyle/>
          <a:p>
            <a:r>
              <a:rPr lang="en-US" sz="2000" i="1" dirty="0" smtClean="0"/>
              <a:t>I need </a:t>
            </a:r>
            <a:r>
              <a:rPr lang="en-US" sz="2000" i="1" u="sng" dirty="0" smtClean="0"/>
              <a:t>daily soil moisture, precipitation, and snow depth </a:t>
            </a:r>
            <a:r>
              <a:rPr lang="en-US" sz="2000" i="1" dirty="0" smtClean="0"/>
              <a:t>data for </a:t>
            </a:r>
            <a:r>
              <a:rPr lang="en-US" sz="2000" i="1" u="sng" dirty="0" smtClean="0"/>
              <a:t>Colorado Springs, CO</a:t>
            </a:r>
            <a:r>
              <a:rPr lang="en-US" sz="2000" i="1" dirty="0" smtClean="0"/>
              <a:t> from </a:t>
            </a:r>
            <a:r>
              <a:rPr lang="en-US" sz="2000" i="1" u="sng" dirty="0" smtClean="0"/>
              <a:t>December 2011 through July 2012</a:t>
            </a:r>
            <a:r>
              <a:rPr lang="en-US" sz="2000" i="1" dirty="0" smtClean="0"/>
              <a:t>.</a:t>
            </a:r>
            <a:r>
              <a:rPr lang="en-US" sz="2000" i="1" u="sng" dirty="0" smtClean="0"/>
              <a:t>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16048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8187660"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Use Case: 2012 Colorado Wildfires</a:t>
            </a:r>
            <a:endParaRPr lang="en-US" sz="3600" i="1" dirty="0"/>
          </a:p>
        </p:txBody>
      </p:sp>
      <p:pic>
        <p:nvPicPr>
          <p:cNvPr id="5" name="Picture 4"/>
          <p:cNvPicPr>
            <a:picLocks noChangeAspect="1"/>
          </p:cNvPicPr>
          <p:nvPr/>
        </p:nvPicPr>
        <p:blipFill>
          <a:blip r:embed="rId3"/>
          <a:stretch>
            <a:fillRect/>
          </a:stretch>
        </p:blipFill>
        <p:spPr>
          <a:xfrm>
            <a:off x="295941" y="850900"/>
            <a:ext cx="815220" cy="815220"/>
          </a:xfrm>
          <a:prstGeom prst="rect">
            <a:avLst/>
          </a:prstGeom>
        </p:spPr>
      </p:pic>
      <p:pic>
        <p:nvPicPr>
          <p:cNvPr id="10" name="Picture 9"/>
          <p:cNvPicPr>
            <a:picLocks noChangeAspect="1"/>
          </p:cNvPicPr>
          <p:nvPr/>
        </p:nvPicPr>
        <p:blipFill>
          <a:blip r:embed="rId4"/>
          <a:stretch>
            <a:fillRect/>
          </a:stretch>
        </p:blipFill>
        <p:spPr>
          <a:xfrm>
            <a:off x="295940" y="1814084"/>
            <a:ext cx="4796760" cy="3984798"/>
          </a:xfrm>
          <a:prstGeom prst="rect">
            <a:avLst/>
          </a:prstGeom>
          <a:ln w="25400">
            <a:solidFill>
              <a:schemeClr val="tx1"/>
            </a:solidFill>
          </a:ln>
        </p:spPr>
      </p:pic>
      <p:sp>
        <p:nvSpPr>
          <p:cNvPr id="13" name="Rectangle 12"/>
          <p:cNvSpPr/>
          <p:nvPr/>
        </p:nvSpPr>
        <p:spPr bwMode="auto">
          <a:xfrm rot="20711735">
            <a:off x="2243139" y="3331369"/>
            <a:ext cx="264318" cy="36314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0" name="Picture 19"/>
          <p:cNvPicPr>
            <a:picLocks noChangeAspect="1"/>
          </p:cNvPicPr>
          <p:nvPr/>
        </p:nvPicPr>
        <p:blipFill>
          <a:blip r:embed="rId3"/>
          <a:stretch>
            <a:fillRect/>
          </a:stretch>
        </p:blipFill>
        <p:spPr>
          <a:xfrm>
            <a:off x="2322386" y="3433764"/>
            <a:ext cx="107988" cy="107988"/>
          </a:xfrm>
          <a:prstGeom prst="rect">
            <a:avLst/>
          </a:prstGeom>
        </p:spPr>
      </p:pic>
      <p:sp>
        <p:nvSpPr>
          <p:cNvPr id="27" name="Oval 26"/>
          <p:cNvSpPr/>
          <p:nvPr/>
        </p:nvSpPr>
        <p:spPr bwMode="auto">
          <a:xfrm>
            <a:off x="1349375" y="2798969"/>
            <a:ext cx="1400175" cy="1360281"/>
          </a:xfrm>
          <a:prstGeom prst="ellipse">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Rectangle 27"/>
          <p:cNvSpPr/>
          <p:nvPr/>
        </p:nvSpPr>
        <p:spPr>
          <a:xfrm>
            <a:off x="3959980" y="1666120"/>
            <a:ext cx="5015283" cy="1569660"/>
          </a:xfrm>
          <a:prstGeom prst="rect">
            <a:avLst/>
          </a:prstGeom>
          <a:solidFill>
            <a:schemeClr val="bg1"/>
          </a:solidFill>
          <a:ln w="25400">
            <a:solidFill>
              <a:srgbClr val="00B050"/>
            </a:solidFill>
          </a:ln>
        </p:spPr>
        <p:txBody>
          <a:bodyPr wrap="square">
            <a:spAutoFit/>
          </a:bodyPr>
          <a:lstStyle/>
          <a:p>
            <a:r>
              <a:rPr lang="en-US" sz="1600" b="1" dirty="0" smtClean="0"/>
              <a:t>24 Stations within 15 km radius of fire bounds</a:t>
            </a:r>
          </a:p>
          <a:p>
            <a:pPr marL="285750" indent="-285750">
              <a:buFont typeface="Arial" panose="020B0604020202020204" pitchFamily="34" charset="0"/>
              <a:buChar char="•"/>
            </a:pPr>
            <a:r>
              <a:rPr lang="en-US" sz="1600" dirty="0" smtClean="0"/>
              <a:t>24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22  snow depth</a:t>
            </a:r>
          </a:p>
          <a:p>
            <a:pPr algn="ctr"/>
            <a:r>
              <a:rPr lang="en-US" sz="1600" dirty="0" smtClean="0">
                <a:sym typeface="Wingdings" panose="05000000000000000000" pitchFamily="2" charset="2"/>
              </a:rPr>
              <a:t>(22 stations monitor both elements)</a:t>
            </a:r>
          </a:p>
          <a:p>
            <a:pPr marL="1200150" lvl="2" indent="-285750">
              <a:buFont typeface="Arial" panose="020B0604020202020204" pitchFamily="34" charset="0"/>
              <a:buChar char="•"/>
            </a:pPr>
            <a:r>
              <a:rPr lang="en-US" sz="1600" dirty="0" smtClean="0">
                <a:sym typeface="Wingdings" panose="05000000000000000000" pitchFamily="2" charset="2"/>
              </a:rPr>
              <a:t>16 stations:  </a:t>
            </a:r>
            <a:r>
              <a:rPr lang="en-US" sz="1600" u="sng" dirty="0" smtClean="0">
                <a:sym typeface="Wingdings" panose="05000000000000000000" pitchFamily="2" charset="2"/>
              </a:rPr>
              <a:t>hourly</a:t>
            </a:r>
            <a:r>
              <a:rPr lang="en-US" sz="1600" dirty="0">
                <a:sym typeface="Wingdings" panose="05000000000000000000" pitchFamily="2" charset="2"/>
              </a:rPr>
              <a:t> </a:t>
            </a:r>
            <a:r>
              <a:rPr lang="en-US" sz="1600" dirty="0" smtClean="0">
                <a:sym typeface="Wingdings" panose="05000000000000000000" pitchFamily="2" charset="2"/>
              </a:rPr>
              <a:t>&amp; </a:t>
            </a:r>
            <a:r>
              <a:rPr lang="en-US" sz="1600" u="sng" dirty="0" smtClean="0">
                <a:sym typeface="Wingdings" panose="05000000000000000000" pitchFamily="2" charset="2"/>
              </a:rPr>
              <a:t>daily</a:t>
            </a:r>
            <a:r>
              <a:rPr lang="en-US" sz="1600" dirty="0">
                <a:sym typeface="Wingdings" panose="05000000000000000000" pitchFamily="2" charset="2"/>
              </a:rPr>
              <a:t> </a:t>
            </a:r>
            <a:r>
              <a:rPr lang="en-US" sz="1600" dirty="0" smtClean="0">
                <a:sym typeface="Wingdings" panose="05000000000000000000" pitchFamily="2" charset="2"/>
              </a:rPr>
              <a:t>data</a:t>
            </a:r>
          </a:p>
          <a:p>
            <a:pPr marL="1200150" lvl="2" indent="-285750">
              <a:buFont typeface="Arial" panose="020B0604020202020204" pitchFamily="34" charset="0"/>
              <a:buChar char="•"/>
            </a:pPr>
            <a:r>
              <a:rPr lang="en-US" sz="1600" dirty="0">
                <a:sym typeface="Wingdings" panose="05000000000000000000" pitchFamily="2" charset="2"/>
              </a:rPr>
              <a:t>6</a:t>
            </a:r>
            <a:r>
              <a:rPr lang="en-US" sz="1600" dirty="0" smtClean="0">
                <a:sym typeface="Wingdings" panose="05000000000000000000" pitchFamily="2" charset="2"/>
              </a:rPr>
              <a:t> stations:  </a:t>
            </a:r>
            <a:r>
              <a:rPr lang="en-US" sz="1600" u="sng" dirty="0" smtClean="0">
                <a:sym typeface="Wingdings" panose="05000000000000000000" pitchFamily="2" charset="2"/>
              </a:rPr>
              <a:t>monthly</a:t>
            </a:r>
            <a:r>
              <a:rPr lang="en-US" sz="1600" dirty="0" smtClean="0">
                <a:sym typeface="Wingdings" panose="05000000000000000000" pitchFamily="2" charset="2"/>
              </a:rPr>
              <a:t> data</a:t>
            </a:r>
          </a:p>
        </p:txBody>
      </p:sp>
      <p:sp>
        <p:nvSpPr>
          <p:cNvPr id="11" name="Rectangle 10"/>
          <p:cNvSpPr/>
          <p:nvPr/>
        </p:nvSpPr>
        <p:spPr>
          <a:xfrm>
            <a:off x="1251920" y="829199"/>
            <a:ext cx="8291012" cy="984885"/>
          </a:xfrm>
          <a:prstGeom prst="rect">
            <a:avLst/>
          </a:prstGeom>
        </p:spPr>
        <p:txBody>
          <a:bodyPr wrap="square">
            <a:spAutoFit/>
          </a:bodyPr>
          <a:lstStyle/>
          <a:p>
            <a:r>
              <a:rPr lang="en-US" sz="2000" i="1" dirty="0" smtClean="0"/>
              <a:t>I need </a:t>
            </a:r>
            <a:r>
              <a:rPr lang="en-US" sz="2000" i="1" u="sng" dirty="0" smtClean="0"/>
              <a:t>daily soil moisture, precipitation, and snow depth </a:t>
            </a:r>
            <a:r>
              <a:rPr lang="en-US" sz="2000" i="1" dirty="0" smtClean="0"/>
              <a:t>data for </a:t>
            </a:r>
            <a:r>
              <a:rPr lang="en-US" sz="2000" i="1" u="sng" dirty="0" smtClean="0"/>
              <a:t>Colorado Springs, CO</a:t>
            </a:r>
            <a:r>
              <a:rPr lang="en-US" sz="2000" i="1" dirty="0" smtClean="0"/>
              <a:t> from </a:t>
            </a:r>
            <a:r>
              <a:rPr lang="en-US" sz="2000" i="1" u="sng" dirty="0" smtClean="0"/>
              <a:t>December 2011 through July 2012</a:t>
            </a:r>
            <a:r>
              <a:rPr lang="en-US" sz="2000" i="1" dirty="0" smtClean="0"/>
              <a:t>.</a:t>
            </a:r>
            <a:r>
              <a:rPr lang="en-US" sz="2000" i="1" u="sng" dirty="0" smtClean="0"/>
              <a:t>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51613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8187660"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Use Case: 2012 Colorado Wildfires</a:t>
            </a:r>
            <a:endParaRPr lang="en-US" sz="3600" i="1" dirty="0"/>
          </a:p>
        </p:txBody>
      </p:sp>
      <p:pic>
        <p:nvPicPr>
          <p:cNvPr id="5" name="Picture 4"/>
          <p:cNvPicPr>
            <a:picLocks noChangeAspect="1"/>
          </p:cNvPicPr>
          <p:nvPr/>
        </p:nvPicPr>
        <p:blipFill>
          <a:blip r:embed="rId3"/>
          <a:stretch>
            <a:fillRect/>
          </a:stretch>
        </p:blipFill>
        <p:spPr>
          <a:xfrm>
            <a:off x="295941" y="850900"/>
            <a:ext cx="815220" cy="815220"/>
          </a:xfrm>
          <a:prstGeom prst="rect">
            <a:avLst/>
          </a:prstGeom>
        </p:spPr>
      </p:pic>
      <p:pic>
        <p:nvPicPr>
          <p:cNvPr id="10" name="Picture 9"/>
          <p:cNvPicPr>
            <a:picLocks noChangeAspect="1"/>
          </p:cNvPicPr>
          <p:nvPr/>
        </p:nvPicPr>
        <p:blipFill>
          <a:blip r:embed="rId4"/>
          <a:stretch>
            <a:fillRect/>
          </a:stretch>
        </p:blipFill>
        <p:spPr>
          <a:xfrm>
            <a:off x="295940" y="1814084"/>
            <a:ext cx="4796760" cy="3984798"/>
          </a:xfrm>
          <a:prstGeom prst="rect">
            <a:avLst/>
          </a:prstGeom>
          <a:ln w="25400">
            <a:solidFill>
              <a:schemeClr val="tx1"/>
            </a:solidFill>
          </a:ln>
        </p:spPr>
      </p:pic>
      <p:sp>
        <p:nvSpPr>
          <p:cNvPr id="13" name="Rectangle 12"/>
          <p:cNvSpPr/>
          <p:nvPr/>
        </p:nvSpPr>
        <p:spPr bwMode="auto">
          <a:xfrm rot="20711735">
            <a:off x="2243139" y="3331369"/>
            <a:ext cx="264318" cy="36314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0" name="Picture 19"/>
          <p:cNvPicPr>
            <a:picLocks noChangeAspect="1"/>
          </p:cNvPicPr>
          <p:nvPr/>
        </p:nvPicPr>
        <p:blipFill>
          <a:blip r:embed="rId3"/>
          <a:stretch>
            <a:fillRect/>
          </a:stretch>
        </p:blipFill>
        <p:spPr>
          <a:xfrm>
            <a:off x="2322386" y="3433764"/>
            <a:ext cx="107988" cy="107988"/>
          </a:xfrm>
          <a:prstGeom prst="rect">
            <a:avLst/>
          </a:prstGeom>
        </p:spPr>
      </p:pic>
      <p:sp>
        <p:nvSpPr>
          <p:cNvPr id="27" name="Oval 26"/>
          <p:cNvSpPr/>
          <p:nvPr/>
        </p:nvSpPr>
        <p:spPr bwMode="auto">
          <a:xfrm>
            <a:off x="1349375" y="2798969"/>
            <a:ext cx="1400175" cy="1360281"/>
          </a:xfrm>
          <a:prstGeom prst="ellipse">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8" name="Rectangle 27"/>
          <p:cNvSpPr/>
          <p:nvPr/>
        </p:nvSpPr>
        <p:spPr>
          <a:xfrm>
            <a:off x="3971131" y="1666120"/>
            <a:ext cx="5015283" cy="1569660"/>
          </a:xfrm>
          <a:prstGeom prst="rect">
            <a:avLst/>
          </a:prstGeom>
          <a:solidFill>
            <a:schemeClr val="bg1"/>
          </a:solidFill>
          <a:ln w="25400">
            <a:solidFill>
              <a:srgbClr val="00B050"/>
            </a:solidFill>
          </a:ln>
        </p:spPr>
        <p:txBody>
          <a:bodyPr wrap="square">
            <a:spAutoFit/>
          </a:bodyPr>
          <a:lstStyle/>
          <a:p>
            <a:r>
              <a:rPr lang="en-US" sz="1600" b="1" dirty="0" smtClean="0"/>
              <a:t>24 Stations within 15 km radius of fire bounds</a:t>
            </a:r>
          </a:p>
          <a:p>
            <a:pPr marL="285750" indent="-285750">
              <a:buFont typeface="Arial" panose="020B0604020202020204" pitchFamily="34" charset="0"/>
              <a:buChar char="•"/>
            </a:pPr>
            <a:r>
              <a:rPr lang="en-US" sz="1600" dirty="0" smtClean="0"/>
              <a:t>24 </a:t>
            </a:r>
            <a:r>
              <a:rPr lang="en-US" sz="1600" dirty="0" smtClean="0">
                <a:sym typeface="Wingdings" panose="05000000000000000000" pitchFamily="2" charset="2"/>
              </a:rPr>
              <a:t> precipitation</a:t>
            </a:r>
          </a:p>
          <a:p>
            <a:pPr marL="285750" indent="-285750">
              <a:buFont typeface="Arial" panose="020B0604020202020204" pitchFamily="34" charset="0"/>
              <a:buChar char="•"/>
            </a:pPr>
            <a:r>
              <a:rPr lang="en-US" sz="1600" dirty="0" smtClean="0">
                <a:sym typeface="Wingdings" panose="05000000000000000000" pitchFamily="2" charset="2"/>
              </a:rPr>
              <a:t>22  snow depth</a:t>
            </a:r>
          </a:p>
          <a:p>
            <a:pPr algn="ctr"/>
            <a:r>
              <a:rPr lang="en-US" sz="1600" dirty="0" smtClean="0">
                <a:sym typeface="Wingdings" panose="05000000000000000000" pitchFamily="2" charset="2"/>
              </a:rPr>
              <a:t>(22 stations monitor both elements)</a:t>
            </a:r>
          </a:p>
          <a:p>
            <a:pPr marL="1200150" lvl="2" indent="-285750">
              <a:buFont typeface="Arial" panose="020B0604020202020204" pitchFamily="34" charset="0"/>
              <a:buChar char="•"/>
            </a:pPr>
            <a:r>
              <a:rPr lang="en-US" sz="1600" dirty="0" smtClean="0">
                <a:sym typeface="Wingdings" panose="05000000000000000000" pitchFamily="2" charset="2"/>
              </a:rPr>
              <a:t>16 stations:  </a:t>
            </a:r>
            <a:r>
              <a:rPr lang="en-US" sz="1600" u="sng" dirty="0" smtClean="0">
                <a:sym typeface="Wingdings" panose="05000000000000000000" pitchFamily="2" charset="2"/>
              </a:rPr>
              <a:t>hourly</a:t>
            </a:r>
            <a:r>
              <a:rPr lang="en-US" sz="1600" dirty="0">
                <a:sym typeface="Wingdings" panose="05000000000000000000" pitchFamily="2" charset="2"/>
              </a:rPr>
              <a:t> </a:t>
            </a:r>
            <a:r>
              <a:rPr lang="en-US" sz="1600" dirty="0" smtClean="0">
                <a:sym typeface="Wingdings" panose="05000000000000000000" pitchFamily="2" charset="2"/>
              </a:rPr>
              <a:t>&amp; </a:t>
            </a:r>
            <a:r>
              <a:rPr lang="en-US" sz="1600" u="sng" dirty="0" smtClean="0">
                <a:sym typeface="Wingdings" panose="05000000000000000000" pitchFamily="2" charset="2"/>
              </a:rPr>
              <a:t>daily</a:t>
            </a:r>
            <a:r>
              <a:rPr lang="en-US" sz="1600" dirty="0">
                <a:sym typeface="Wingdings" panose="05000000000000000000" pitchFamily="2" charset="2"/>
              </a:rPr>
              <a:t> </a:t>
            </a:r>
            <a:r>
              <a:rPr lang="en-US" sz="1600" dirty="0" smtClean="0">
                <a:sym typeface="Wingdings" panose="05000000000000000000" pitchFamily="2" charset="2"/>
              </a:rPr>
              <a:t>data</a:t>
            </a:r>
          </a:p>
          <a:p>
            <a:pPr marL="1200150" lvl="2" indent="-285750">
              <a:buFont typeface="Arial" panose="020B0604020202020204" pitchFamily="34" charset="0"/>
              <a:buChar char="•"/>
            </a:pPr>
            <a:r>
              <a:rPr lang="en-US" sz="1600" dirty="0">
                <a:sym typeface="Wingdings" panose="05000000000000000000" pitchFamily="2" charset="2"/>
              </a:rPr>
              <a:t>6</a:t>
            </a:r>
            <a:r>
              <a:rPr lang="en-US" sz="1600" dirty="0" smtClean="0">
                <a:sym typeface="Wingdings" panose="05000000000000000000" pitchFamily="2" charset="2"/>
              </a:rPr>
              <a:t> stations:  </a:t>
            </a:r>
            <a:r>
              <a:rPr lang="en-US" sz="1600" u="sng" dirty="0" smtClean="0">
                <a:sym typeface="Wingdings" panose="05000000000000000000" pitchFamily="2" charset="2"/>
              </a:rPr>
              <a:t>monthly</a:t>
            </a:r>
            <a:r>
              <a:rPr lang="en-US" sz="1600" dirty="0" smtClean="0">
                <a:sym typeface="Wingdings" panose="05000000000000000000" pitchFamily="2" charset="2"/>
              </a:rPr>
              <a:t> data</a:t>
            </a:r>
          </a:p>
        </p:txBody>
      </p:sp>
      <p:sp>
        <p:nvSpPr>
          <p:cNvPr id="11" name="Rectangle 10"/>
          <p:cNvSpPr/>
          <p:nvPr/>
        </p:nvSpPr>
        <p:spPr>
          <a:xfrm>
            <a:off x="1251920" y="829199"/>
            <a:ext cx="8291012" cy="984885"/>
          </a:xfrm>
          <a:prstGeom prst="rect">
            <a:avLst/>
          </a:prstGeom>
        </p:spPr>
        <p:txBody>
          <a:bodyPr wrap="square">
            <a:spAutoFit/>
          </a:bodyPr>
          <a:lstStyle/>
          <a:p>
            <a:r>
              <a:rPr lang="en-US" sz="2000" i="1" dirty="0" smtClean="0"/>
              <a:t>I need </a:t>
            </a:r>
            <a:r>
              <a:rPr lang="en-US" sz="2000" i="1" u="sng" dirty="0" smtClean="0"/>
              <a:t>daily soil moisture, precipitation, and snow depth </a:t>
            </a:r>
            <a:r>
              <a:rPr lang="en-US" sz="2000" i="1" dirty="0" smtClean="0"/>
              <a:t>data for </a:t>
            </a:r>
            <a:r>
              <a:rPr lang="en-US" sz="2000" i="1" u="sng" dirty="0" smtClean="0"/>
              <a:t>Colorado Springs, CO</a:t>
            </a:r>
            <a:r>
              <a:rPr lang="en-US" sz="2000" i="1" dirty="0" smtClean="0"/>
              <a:t> from </a:t>
            </a:r>
            <a:r>
              <a:rPr lang="en-US" sz="2000" i="1" u="sng" dirty="0" smtClean="0"/>
              <a:t>December 2011 through July 2012</a:t>
            </a:r>
            <a:r>
              <a:rPr lang="en-US" sz="2000" i="1" dirty="0" smtClean="0"/>
              <a:t>.</a:t>
            </a:r>
            <a:r>
              <a:rPr lang="en-US" sz="2000" i="1" u="sng" dirty="0" smtClean="0"/>
              <a:t> </a:t>
            </a:r>
          </a:p>
          <a:p>
            <a:pPr marL="285750" indent="-285750">
              <a:buFont typeface="Arial" panose="020B0604020202020204" pitchFamily="34" charset="0"/>
              <a:buChar char="•"/>
            </a:pPr>
            <a:endParaRPr lang="en-US" dirty="0"/>
          </a:p>
        </p:txBody>
      </p:sp>
      <p:sp>
        <p:nvSpPr>
          <p:cNvPr id="3" name="Oval 2"/>
          <p:cNvSpPr/>
          <p:nvPr/>
        </p:nvSpPr>
        <p:spPr bwMode="auto">
          <a:xfrm>
            <a:off x="4825132" y="2683108"/>
            <a:ext cx="334537" cy="278781"/>
          </a:xfrm>
          <a:prstGeom prst="ellipse">
            <a:avLst/>
          </a:prstGeom>
          <a:noFill/>
          <a:ln w="254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7" name="Straight Arrow Connector 6"/>
          <p:cNvCxnSpPr>
            <a:stCxn id="3" idx="5"/>
          </p:cNvCxnSpPr>
          <p:nvPr/>
        </p:nvCxnSpPr>
        <p:spPr>
          <a:xfrm>
            <a:off x="5110677" y="2921062"/>
            <a:ext cx="158607" cy="46412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287261" y="3373223"/>
            <a:ext cx="3757961"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rgbClr val="000000"/>
                </a:solidFill>
                <a:latin typeface="Calibri" panose="020F0502020204030204" pitchFamily="34" charset="0"/>
              </a:rPr>
              <a:t>Site ID </a:t>
            </a:r>
            <a:endParaRPr lang="en-US" sz="1600" dirty="0">
              <a:solidFill>
                <a:srgbClr val="000000"/>
              </a:solidFill>
              <a:latin typeface="Calibri" panose="020F0502020204030204" pitchFamily="34" charset="0"/>
            </a:endParaRPr>
          </a:p>
          <a:p>
            <a:pPr marL="285750" indent="-285750">
              <a:buSzPts val="1800"/>
              <a:buFont typeface="Arial" panose="020B0604020202020204" pitchFamily="34" charset="0"/>
              <a:buChar char="•"/>
            </a:pPr>
            <a:r>
              <a:rPr lang="pt-BR" sz="1600" dirty="0" smtClean="0">
                <a:solidFill>
                  <a:srgbClr val="000000"/>
                </a:solidFill>
                <a:latin typeface="Calibri" panose="020F0502020204030204" pitchFamily="34" charset="0"/>
              </a:rPr>
              <a:t>Network</a:t>
            </a:r>
            <a:endParaRPr lang="pt-BR" sz="1600" dirty="0">
              <a:solidFill>
                <a:srgbClr val="000000"/>
              </a:solidFill>
              <a:latin typeface="Calibri" panose="020F0502020204030204" pitchFamily="34" charset="0"/>
            </a:endParaRPr>
          </a:p>
          <a:p>
            <a:pPr marL="285750" indent="-285750">
              <a:buSzPts val="1800"/>
              <a:buFont typeface="Arial" panose="020B0604020202020204" pitchFamily="34" charset="0"/>
              <a:buChar char="•"/>
            </a:pPr>
            <a:r>
              <a:rPr lang="en-US" sz="1600" dirty="0" err="1" smtClean="0">
                <a:solidFill>
                  <a:srgbClr val="000000"/>
                </a:solidFill>
                <a:latin typeface="Calibri" panose="020F0502020204030204" pitchFamily="34" charset="0"/>
              </a:rPr>
              <a:t>subCode</a:t>
            </a:r>
            <a:endParaRPr lang="en-US" dirty="0" smtClean="0"/>
          </a:p>
        </p:txBody>
      </p:sp>
      <p:sp>
        <p:nvSpPr>
          <p:cNvPr id="16" name="Right Brace 15"/>
          <p:cNvSpPr/>
          <p:nvPr/>
        </p:nvSpPr>
        <p:spPr>
          <a:xfrm>
            <a:off x="6478772" y="3479109"/>
            <a:ext cx="223111" cy="680141"/>
          </a:xfrm>
          <a:prstGeom prst="rightBrace">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ectangle 25"/>
          <p:cNvSpPr/>
          <p:nvPr/>
        </p:nvSpPr>
        <p:spPr>
          <a:xfrm>
            <a:off x="6788232" y="3479109"/>
            <a:ext cx="2198182" cy="923330"/>
          </a:xfrm>
          <a:prstGeom prst="rect">
            <a:avLst/>
          </a:prstGeom>
        </p:spPr>
        <p:txBody>
          <a:bodyPr wrap="square">
            <a:spAutoFit/>
          </a:bodyPr>
          <a:lstStyle/>
          <a:p>
            <a:pPr>
              <a:buSzPts val="1800"/>
            </a:pPr>
            <a:r>
              <a:rPr lang="en-US" dirty="0"/>
              <a:t>used as input to other R </a:t>
            </a:r>
            <a:r>
              <a:rPr lang="en-US" dirty="0" smtClean="0"/>
              <a:t>packages to download data </a:t>
            </a:r>
            <a:endParaRPr lang="en-US" dirty="0"/>
          </a:p>
        </p:txBody>
      </p:sp>
      <p:sp>
        <p:nvSpPr>
          <p:cNvPr id="29" name="TextBox 28"/>
          <p:cNvSpPr txBox="1"/>
          <p:nvPr/>
        </p:nvSpPr>
        <p:spPr>
          <a:xfrm>
            <a:off x="6755137" y="5107357"/>
            <a:ext cx="1005403" cy="369332"/>
          </a:xfrm>
          <a:prstGeom prst="rect">
            <a:avLst/>
          </a:prstGeom>
          <a:noFill/>
        </p:spPr>
        <p:txBody>
          <a:bodyPr wrap="none" rtlCol="0">
            <a:spAutoFit/>
          </a:bodyPr>
          <a:lstStyle/>
          <a:p>
            <a:r>
              <a:rPr lang="en-US" i="1" u="sng" dirty="0" smtClean="0"/>
              <a:t>RNRCS</a:t>
            </a:r>
            <a:endParaRPr lang="en-US" i="1" u="sng" dirty="0"/>
          </a:p>
        </p:txBody>
      </p:sp>
      <p:sp>
        <p:nvSpPr>
          <p:cNvPr id="30" name="TextBox 29"/>
          <p:cNvSpPr txBox="1"/>
          <p:nvPr/>
        </p:nvSpPr>
        <p:spPr>
          <a:xfrm>
            <a:off x="6755137" y="4388886"/>
            <a:ext cx="774571" cy="369332"/>
          </a:xfrm>
          <a:prstGeom prst="rect">
            <a:avLst/>
          </a:prstGeom>
          <a:noFill/>
        </p:spPr>
        <p:txBody>
          <a:bodyPr wrap="none" rtlCol="0">
            <a:spAutoFit/>
          </a:bodyPr>
          <a:lstStyle/>
          <a:p>
            <a:r>
              <a:rPr lang="en-US" i="1" u="sng" dirty="0" err="1" smtClean="0"/>
              <a:t>rnoaa</a:t>
            </a:r>
            <a:endParaRPr lang="en-US" i="1" u="sng" dirty="0"/>
          </a:p>
        </p:txBody>
      </p:sp>
      <p:sp>
        <p:nvSpPr>
          <p:cNvPr id="31" name="TextBox 30"/>
          <p:cNvSpPr txBox="1"/>
          <p:nvPr/>
        </p:nvSpPr>
        <p:spPr>
          <a:xfrm>
            <a:off x="6755137" y="4713221"/>
            <a:ext cx="697627" cy="369332"/>
          </a:xfrm>
          <a:prstGeom prst="rect">
            <a:avLst/>
          </a:prstGeom>
          <a:noFill/>
        </p:spPr>
        <p:txBody>
          <a:bodyPr wrap="none" rtlCol="0">
            <a:spAutoFit/>
          </a:bodyPr>
          <a:lstStyle/>
          <a:p>
            <a:r>
              <a:rPr lang="en-US" i="1" u="sng" dirty="0" err="1" smtClean="0"/>
              <a:t>nneo</a:t>
            </a:r>
            <a:endParaRPr lang="en-US" i="1" u="sng" dirty="0"/>
          </a:p>
        </p:txBody>
      </p:sp>
    </p:spTree>
    <p:extLst>
      <p:ext uri="{BB962C8B-B14F-4D97-AF65-F5344CB8AC3E}">
        <p14:creationId xmlns:p14="http://schemas.microsoft.com/office/powerpoint/2010/main" val="24177843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Current Status and Goals</a:t>
            </a:r>
            <a:endParaRPr lang="en-US" sz="3600" i="1" dirty="0"/>
          </a:p>
        </p:txBody>
      </p:sp>
      <p:sp>
        <p:nvSpPr>
          <p:cNvPr id="5" name="Rectangle 4"/>
          <p:cNvSpPr/>
          <p:nvPr/>
        </p:nvSpPr>
        <p:spPr>
          <a:xfrm>
            <a:off x="295940" y="747078"/>
            <a:ext cx="8848060" cy="5355312"/>
          </a:xfrm>
          <a:prstGeom prst="rect">
            <a:avLst/>
          </a:prstGeom>
        </p:spPr>
        <p:txBody>
          <a:bodyPr wrap="square">
            <a:spAutoFit/>
          </a:bodyPr>
          <a:lstStyle/>
          <a:p>
            <a:pPr marL="285750" indent="-285750">
              <a:buFont typeface="Arial" panose="020B0604020202020204" pitchFamily="34" charset="0"/>
              <a:buChar char="•"/>
            </a:pPr>
            <a:r>
              <a:rPr lang="en-US" i="1" dirty="0" smtClean="0">
                <a:solidFill>
                  <a:srgbClr val="444444"/>
                </a:solidFill>
                <a:latin typeface="Source Sans Pro"/>
              </a:rPr>
              <a:t>metScanR is available on CRAN (last update 11/07/17):</a:t>
            </a:r>
            <a:endParaRPr lang="en-US" i="1" dirty="0" smtClean="0">
              <a:solidFill>
                <a:srgbClr val="444444"/>
              </a:solidFill>
              <a:latin typeface="Source Sans Pro"/>
              <a:hlinkClick r:id="rId3"/>
            </a:endParaRPr>
          </a:p>
          <a:p>
            <a:pPr marL="742950" lvl="1" indent="-285750">
              <a:buFont typeface="Arial" panose="020B0604020202020204" pitchFamily="34" charset="0"/>
              <a:buChar char="•"/>
            </a:pPr>
            <a:r>
              <a:rPr lang="en-US" i="1" dirty="0" smtClean="0">
                <a:solidFill>
                  <a:srgbClr val="444444"/>
                </a:solidFill>
                <a:latin typeface="Source Sans Pro"/>
                <a:hlinkClick r:id="rId3"/>
              </a:rPr>
              <a:t>https</a:t>
            </a:r>
            <a:r>
              <a:rPr lang="en-US" i="1" dirty="0">
                <a:solidFill>
                  <a:srgbClr val="444444"/>
                </a:solidFill>
                <a:latin typeface="Source Sans Pro"/>
                <a:hlinkClick r:id="rId3"/>
              </a:rPr>
              <a:t>://</a:t>
            </a:r>
            <a:r>
              <a:rPr lang="en-US" i="1" dirty="0" smtClean="0">
                <a:solidFill>
                  <a:srgbClr val="444444"/>
                </a:solidFill>
                <a:latin typeface="Source Sans Pro"/>
                <a:hlinkClick r:id="rId3"/>
              </a:rPr>
              <a:t>cran.r-project.org/web/packages/metScanR/metScanR.pdf</a:t>
            </a:r>
            <a:endParaRPr lang="en-US" i="1" dirty="0" smtClean="0">
              <a:solidFill>
                <a:srgbClr val="444444"/>
              </a:solidFill>
              <a:latin typeface="Source Sans Pro"/>
            </a:endParaRPr>
          </a:p>
          <a:p>
            <a:pPr marL="285750" indent="-285750">
              <a:buFont typeface="Arial" panose="020B0604020202020204" pitchFamily="34" charset="0"/>
              <a:buChar char="•"/>
            </a:pPr>
            <a:r>
              <a:rPr lang="en-US" i="1" dirty="0" smtClean="0">
                <a:solidFill>
                  <a:srgbClr val="444444"/>
                </a:solidFill>
                <a:latin typeface="Source Sans Pro"/>
              </a:rPr>
              <a:t>Tutorial</a:t>
            </a:r>
          </a:p>
          <a:p>
            <a:pPr marL="742950" lvl="1" indent="-285750">
              <a:buFont typeface="Arial" panose="020B0604020202020204" pitchFamily="34" charset="0"/>
              <a:buChar char="•"/>
            </a:pPr>
            <a:r>
              <a:rPr lang="en-US" i="1" dirty="0">
                <a:solidFill>
                  <a:srgbClr val="444444"/>
                </a:solidFill>
                <a:latin typeface="Source Sans Pro"/>
                <a:hlinkClick r:id="rId4"/>
              </a:rPr>
              <a:t>https://</a:t>
            </a:r>
            <a:r>
              <a:rPr lang="en-US" i="1" dirty="0" smtClean="0">
                <a:solidFill>
                  <a:srgbClr val="444444"/>
                </a:solidFill>
                <a:latin typeface="Source Sans Pro"/>
                <a:hlinkClick r:id="rId4"/>
              </a:rPr>
              <a:t>cflagg.github.io/metScanR/tutorials/intro.html</a:t>
            </a:r>
            <a:endParaRPr lang="en-US" i="1" dirty="0">
              <a:solidFill>
                <a:srgbClr val="444444"/>
              </a:solidFill>
              <a:latin typeface="Source Sans Pro"/>
            </a:endParaRPr>
          </a:p>
          <a:p>
            <a:pPr marL="285750" indent="-285750">
              <a:buFont typeface="Arial" panose="020B0604020202020204" pitchFamily="34" charset="0"/>
              <a:buChar char="•"/>
            </a:pPr>
            <a:r>
              <a:rPr lang="en-US" i="1" dirty="0" err="1" smtClean="0">
                <a:solidFill>
                  <a:srgbClr val="444444"/>
                </a:solidFill>
                <a:latin typeface="Source Sans Pro"/>
              </a:rPr>
              <a:t>Github</a:t>
            </a:r>
            <a:r>
              <a:rPr lang="en-US" i="1" dirty="0" smtClean="0">
                <a:solidFill>
                  <a:srgbClr val="444444"/>
                </a:solidFill>
                <a:latin typeface="Source Sans Pro"/>
              </a:rPr>
              <a:t> Page:</a:t>
            </a:r>
          </a:p>
          <a:p>
            <a:pPr marL="742950" lvl="1" indent="-285750">
              <a:buFont typeface="Arial" panose="020B0604020202020204" pitchFamily="34" charset="0"/>
              <a:buChar char="•"/>
            </a:pPr>
            <a:r>
              <a:rPr lang="en-US" i="1" dirty="0">
                <a:solidFill>
                  <a:srgbClr val="444444"/>
                </a:solidFill>
                <a:latin typeface="Source Sans Pro"/>
                <a:hlinkClick r:id="rId5"/>
              </a:rPr>
              <a:t>https://</a:t>
            </a:r>
            <a:r>
              <a:rPr lang="en-US" i="1" dirty="0" smtClean="0">
                <a:solidFill>
                  <a:srgbClr val="444444"/>
                </a:solidFill>
                <a:latin typeface="Source Sans Pro"/>
                <a:hlinkClick r:id="rId5"/>
              </a:rPr>
              <a:t>github.com/cflagg/metScanR</a:t>
            </a:r>
            <a:endParaRPr lang="en-US" i="1" dirty="0" smtClean="0">
              <a:solidFill>
                <a:srgbClr val="444444"/>
              </a:solidFill>
              <a:latin typeface="Source Sans Pro"/>
            </a:endParaRPr>
          </a:p>
          <a:p>
            <a:pPr marL="285750" indent="-285750">
              <a:buFont typeface="Arial" panose="020B0604020202020204" pitchFamily="34" charset="0"/>
              <a:buChar char="•"/>
            </a:pPr>
            <a:r>
              <a:rPr lang="en-US" i="1" dirty="0" smtClean="0">
                <a:solidFill>
                  <a:srgbClr val="444444"/>
                </a:solidFill>
                <a:latin typeface="Source Sans Pro"/>
              </a:rPr>
              <a:t>Package and database updates every 3 to 6 months</a:t>
            </a:r>
          </a:p>
          <a:p>
            <a:pPr marL="742950" lvl="1" indent="-285750">
              <a:buFont typeface="Arial" panose="020B0604020202020204" pitchFamily="34" charset="0"/>
              <a:buChar char="•"/>
            </a:pPr>
            <a:r>
              <a:rPr lang="en-US" b="0" i="1" dirty="0" smtClean="0">
                <a:solidFill>
                  <a:srgbClr val="444444"/>
                </a:solidFill>
                <a:effectLst/>
                <a:latin typeface="Source Sans Pro"/>
              </a:rPr>
              <a:t>Filtering </a:t>
            </a:r>
            <a:r>
              <a:rPr lang="en-US" b="0" i="1" dirty="0" smtClean="0">
                <a:solidFill>
                  <a:srgbClr val="444444"/>
                </a:solidFill>
                <a:effectLst/>
                <a:latin typeface="Source Sans Pro"/>
              </a:rPr>
              <a:t>functions:</a:t>
            </a:r>
          </a:p>
          <a:p>
            <a:pPr marL="1200150" lvl="2" indent="-285750">
              <a:buFont typeface="Arial" panose="020B0604020202020204" pitchFamily="34" charset="0"/>
              <a:buChar char="•"/>
            </a:pPr>
            <a:r>
              <a:rPr lang="en-US" i="1" dirty="0" smtClean="0">
                <a:solidFill>
                  <a:srgbClr val="444444"/>
                </a:solidFill>
                <a:latin typeface="Source Sans Pro"/>
              </a:rPr>
              <a:t>US State</a:t>
            </a:r>
          </a:p>
          <a:p>
            <a:pPr marL="1200150" lvl="2" indent="-285750">
              <a:buFont typeface="Arial" panose="020B0604020202020204" pitchFamily="34" charset="0"/>
              <a:buChar char="•"/>
            </a:pPr>
            <a:r>
              <a:rPr lang="en-US" b="0" i="1" dirty="0" smtClean="0">
                <a:solidFill>
                  <a:srgbClr val="444444"/>
                </a:solidFill>
                <a:effectLst/>
                <a:latin typeface="Source Sans Pro"/>
              </a:rPr>
              <a:t>Temporal availability of data (in progress)</a:t>
            </a:r>
            <a:endParaRPr lang="en-US" i="1" dirty="0">
              <a:solidFill>
                <a:srgbClr val="444444"/>
              </a:solidFill>
              <a:latin typeface="Source Sans Pro"/>
            </a:endParaRPr>
          </a:p>
          <a:p>
            <a:pPr marL="742950" lvl="1" indent="-285750">
              <a:buFont typeface="Arial" panose="020B0604020202020204" pitchFamily="34" charset="0"/>
              <a:buChar char="•"/>
            </a:pPr>
            <a:r>
              <a:rPr lang="en-US" i="1" dirty="0" smtClean="0">
                <a:solidFill>
                  <a:srgbClr val="444444"/>
                </a:solidFill>
                <a:latin typeface="Source Sans Pro"/>
              </a:rPr>
              <a:t>Addition of more networks</a:t>
            </a:r>
            <a:r>
              <a:rPr lang="en-US" i="1" dirty="0">
                <a:solidFill>
                  <a:srgbClr val="444444"/>
                </a:solidFill>
                <a:latin typeface="Source Sans Pro"/>
              </a:rPr>
              <a:t> </a:t>
            </a:r>
            <a:r>
              <a:rPr lang="en-US" i="1" dirty="0" smtClean="0">
                <a:solidFill>
                  <a:srgbClr val="444444"/>
                </a:solidFill>
                <a:latin typeface="Source Sans Pro"/>
              </a:rPr>
              <a:t>to database</a:t>
            </a:r>
          </a:p>
          <a:p>
            <a:pPr marL="285750" indent="-285750">
              <a:buFont typeface="Arial" panose="020B0604020202020204" pitchFamily="34" charset="0"/>
              <a:buChar char="•"/>
            </a:pPr>
            <a:r>
              <a:rPr lang="en-US" i="1" dirty="0" smtClean="0">
                <a:solidFill>
                  <a:srgbClr val="444444"/>
                </a:solidFill>
                <a:latin typeface="Source Sans Pro"/>
              </a:rPr>
              <a:t>Data downloads and merging (link metScanR to other R packages):</a:t>
            </a:r>
          </a:p>
          <a:p>
            <a:pPr marL="285750" indent="-285750">
              <a:buFont typeface="Arial" panose="020B0604020202020204" pitchFamily="34" charset="0"/>
              <a:buChar char="•"/>
            </a:pPr>
            <a:r>
              <a:rPr lang="en-US" i="1" dirty="0" smtClean="0">
                <a:solidFill>
                  <a:srgbClr val="444444"/>
                </a:solidFill>
                <a:latin typeface="Source Sans Pro"/>
              </a:rPr>
              <a:t>Finish Building User Interface for folks who don’t use R Programming</a:t>
            </a:r>
          </a:p>
          <a:p>
            <a:pPr marL="285750" indent="-285750">
              <a:buFont typeface="Arial" panose="020B0604020202020204" pitchFamily="34" charset="0"/>
              <a:buChar char="•"/>
            </a:pPr>
            <a:r>
              <a:rPr lang="en-US" i="1" dirty="0" smtClean="0">
                <a:solidFill>
                  <a:srgbClr val="444444"/>
                </a:solidFill>
                <a:latin typeface="Source Sans Pro"/>
              </a:rPr>
              <a:t>We would love to collaborate!</a:t>
            </a:r>
          </a:p>
          <a:p>
            <a:pPr marL="285750" indent="-285750">
              <a:buFont typeface="Arial" panose="020B0604020202020204" pitchFamily="34" charset="0"/>
              <a:buChar char="•"/>
            </a:pPr>
            <a:endParaRPr lang="en-US" i="1" dirty="0">
              <a:solidFill>
                <a:srgbClr val="444444"/>
              </a:solidFill>
              <a:latin typeface="Source Sans Pro"/>
            </a:endParaRPr>
          </a:p>
          <a:p>
            <a:r>
              <a:rPr lang="en-US" i="1" dirty="0" smtClean="0">
                <a:solidFill>
                  <a:srgbClr val="444444"/>
                </a:solidFill>
                <a:latin typeface="Source Sans Pro"/>
                <a:hlinkClick r:id="rId6"/>
              </a:rPr>
              <a:t>jroberti@BattelleEcology.org</a:t>
            </a:r>
            <a:endParaRPr lang="en-US" i="1" dirty="0" smtClean="0">
              <a:solidFill>
                <a:srgbClr val="444444"/>
              </a:solidFill>
              <a:latin typeface="Source Sans Pro"/>
            </a:endParaRPr>
          </a:p>
          <a:p>
            <a:endParaRPr lang="en-US" i="1" dirty="0" smtClean="0">
              <a:solidFill>
                <a:srgbClr val="444444"/>
              </a:solidFill>
              <a:latin typeface="Source Sans Pro"/>
            </a:endParaRPr>
          </a:p>
          <a:p>
            <a:pPr marL="285750" indent="-285750">
              <a:buFont typeface="Arial" panose="020B0604020202020204" pitchFamily="34" charset="0"/>
              <a:buChar char="•"/>
            </a:pPr>
            <a:endParaRPr lang="en-US" i="1" dirty="0">
              <a:solidFill>
                <a:srgbClr val="444444"/>
              </a:solidFill>
              <a:latin typeface="Source Sans Pro"/>
            </a:endParaRPr>
          </a:p>
          <a:p>
            <a:pPr marL="285750" indent="-285750">
              <a:buFont typeface="Arial" panose="020B0604020202020204" pitchFamily="34" charset="0"/>
              <a:buChar char="•"/>
            </a:pPr>
            <a:endParaRPr lang="en-US" i="1" dirty="0" smtClean="0">
              <a:solidFill>
                <a:srgbClr val="444444"/>
              </a:solidFill>
              <a:latin typeface="Source Sans Pro"/>
            </a:endParaRPr>
          </a:p>
        </p:txBody>
      </p:sp>
    </p:spTree>
    <p:extLst>
      <p:ext uri="{BB962C8B-B14F-4D97-AF65-F5344CB8AC3E}">
        <p14:creationId xmlns:p14="http://schemas.microsoft.com/office/powerpoint/2010/main" val="31629897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I’ve never heard of it”  </a:t>
            </a:r>
            <a:endParaRPr lang="en-US" sz="3600" dirty="0"/>
          </a:p>
        </p:txBody>
      </p:sp>
      <p:sp>
        <p:nvSpPr>
          <p:cNvPr id="7" name="Content Placeholder 2"/>
          <p:cNvSpPr txBox="1">
            <a:spLocks/>
          </p:cNvSpPr>
          <p:nvPr/>
        </p:nvSpPr>
        <p:spPr>
          <a:xfrm>
            <a:off x="295940" y="883177"/>
            <a:ext cx="4456813" cy="5116179"/>
          </a:xfrm>
          <a:prstGeom prst="rect">
            <a:avLst/>
          </a:prstGeom>
        </p:spPr>
        <p:txBody>
          <a:bodyPr vert="horz" wrap="square" lIns="0" tIns="0" rIns="0" bIns="0" rtlCol="0">
            <a:normAutofit fontScale="92500" lnSpcReduction="20000"/>
          </a:bodyPr>
          <a:lstStyle>
            <a:lvl1pPr marL="228600" indent="-228600" algn="l" defTabSz="914400" rtl="0" eaLnBrk="1" latinLnBrk="0" hangingPunct="1">
              <a:spcBef>
                <a:spcPts val="600"/>
              </a:spcBef>
              <a:spcAft>
                <a:spcPts val="500"/>
              </a:spcAft>
              <a:buClr>
                <a:schemeClr val="accent1"/>
              </a:buClr>
              <a:buSzPct val="115000"/>
              <a:buFont typeface="Arial" pitchFamily="34" charset="0"/>
              <a:buNone/>
              <a:defRPr lang="en-US" sz="2100" kern="1200" dirty="0">
                <a:solidFill>
                  <a:schemeClr val="accent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solidFill>
                  <a:schemeClr val="tx1"/>
                </a:solidFill>
              </a:rPr>
              <a:t>Continental-scale ecological observatory </a:t>
            </a:r>
          </a:p>
          <a:p>
            <a:pPr marL="342900" indent="-342900">
              <a:buFont typeface="Arial" panose="020B0604020202020204" pitchFamily="34" charset="0"/>
              <a:buChar char="•"/>
            </a:pPr>
            <a:r>
              <a:rPr lang="en-US" dirty="0" smtClean="0">
                <a:solidFill>
                  <a:schemeClr val="tx1"/>
                </a:solidFill>
              </a:rPr>
              <a:t>Open-access data, resources and infrastructure </a:t>
            </a:r>
          </a:p>
          <a:p>
            <a:pPr marL="342900" indent="-342900">
              <a:buFont typeface="Arial" panose="020B0604020202020204" pitchFamily="34" charset="0"/>
              <a:buChar char="•"/>
            </a:pPr>
            <a:r>
              <a:rPr lang="en-US" dirty="0" smtClean="0">
                <a:solidFill>
                  <a:schemeClr val="tx1"/>
                </a:solidFill>
              </a:rPr>
              <a:t>Standardized measurements</a:t>
            </a:r>
          </a:p>
          <a:p>
            <a:pPr marL="342900" indent="-342900">
              <a:buFont typeface="Arial" panose="020B0604020202020204" pitchFamily="34" charset="0"/>
              <a:buChar char="•"/>
            </a:pPr>
            <a:r>
              <a:rPr lang="en-US" dirty="0" smtClean="0">
                <a:solidFill>
                  <a:schemeClr val="tx1"/>
                </a:solidFill>
              </a:rPr>
              <a:t>Enable understanding of the effects of climate change, land use change, and invasive species on ecology</a:t>
            </a:r>
          </a:p>
          <a:p>
            <a:pPr marL="342900" indent="-342900">
              <a:buFont typeface="Arial" panose="020B0604020202020204" pitchFamily="34" charset="0"/>
              <a:buChar char="•"/>
            </a:pPr>
            <a:r>
              <a:rPr lang="en-US" dirty="0">
                <a:solidFill>
                  <a:schemeClr val="tx1"/>
                </a:solidFill>
              </a:rPr>
              <a:t>30-year time Observatory </a:t>
            </a:r>
          </a:p>
          <a:p>
            <a:pPr marL="571500" lvl="1" indent="-342900">
              <a:buFont typeface="Arial" panose="020B0604020202020204" pitchFamily="34" charset="0"/>
              <a:buChar char="•"/>
            </a:pPr>
            <a:r>
              <a:rPr lang="en-US" dirty="0" smtClean="0"/>
              <a:t>2012 - 2018 (Construction Phase)</a:t>
            </a:r>
          </a:p>
          <a:p>
            <a:pPr marL="858838" lvl="2" indent="-342900">
              <a:buFont typeface="Arial" panose="020B0604020202020204" pitchFamily="34" charset="0"/>
              <a:buChar char="•"/>
            </a:pPr>
            <a:r>
              <a:rPr lang="en-US" dirty="0" smtClean="0"/>
              <a:t>Building towers</a:t>
            </a:r>
          </a:p>
          <a:p>
            <a:pPr marL="858838" lvl="2" indent="-342900">
              <a:buFont typeface="Arial" panose="020B0604020202020204" pitchFamily="34" charset="0"/>
              <a:buChar char="•"/>
            </a:pPr>
            <a:r>
              <a:rPr lang="en-US" dirty="0" smtClean="0"/>
              <a:t>Installing sensors</a:t>
            </a:r>
          </a:p>
          <a:p>
            <a:pPr marL="858838" lvl="2" indent="-342900">
              <a:buFont typeface="Arial" panose="020B0604020202020204" pitchFamily="34" charset="0"/>
              <a:buChar char="•"/>
            </a:pPr>
            <a:r>
              <a:rPr lang="en-US" dirty="0" smtClean="0"/>
              <a:t>Algorithm Development</a:t>
            </a:r>
          </a:p>
          <a:p>
            <a:pPr marL="858838" lvl="2" indent="-342900">
              <a:buFont typeface="Arial" panose="020B0604020202020204" pitchFamily="34" charset="0"/>
              <a:buChar char="•"/>
            </a:pPr>
            <a:r>
              <a:rPr lang="en-US" dirty="0" smtClean="0"/>
              <a:t>Data QC development</a:t>
            </a:r>
          </a:p>
          <a:p>
            <a:pPr marL="858838" lvl="2" indent="-342900">
              <a:buFont typeface="Arial" panose="020B0604020202020204" pitchFamily="34" charset="0"/>
              <a:buChar char="•"/>
            </a:pPr>
            <a:r>
              <a:rPr lang="en-US" dirty="0" smtClean="0"/>
              <a:t>Data Commissioning</a:t>
            </a:r>
          </a:p>
          <a:p>
            <a:endParaRPr lang="en-US" dirty="0"/>
          </a:p>
        </p:txBody>
      </p:sp>
      <p:pic>
        <p:nvPicPr>
          <p:cNvPr id="5" name="Picture 4"/>
          <p:cNvPicPr>
            <a:picLocks noChangeAspect="1"/>
          </p:cNvPicPr>
          <p:nvPr/>
        </p:nvPicPr>
        <p:blipFill>
          <a:blip r:embed="rId3"/>
          <a:stretch>
            <a:fillRect/>
          </a:stretch>
        </p:blipFill>
        <p:spPr>
          <a:xfrm>
            <a:off x="5006898" y="883177"/>
            <a:ext cx="3913818" cy="5015561"/>
          </a:xfrm>
          <a:prstGeom prst="rect">
            <a:avLst/>
          </a:prstGeom>
        </p:spPr>
      </p:pic>
    </p:spTree>
    <p:extLst>
      <p:ext uri="{BB962C8B-B14F-4D97-AF65-F5344CB8AC3E}">
        <p14:creationId xmlns:p14="http://schemas.microsoft.com/office/powerpoint/2010/main" val="10790658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I’ve never heard of it”  </a:t>
            </a:r>
            <a:endParaRPr lang="en-US" sz="3600" dirty="0"/>
          </a:p>
        </p:txBody>
      </p:sp>
      <p:sp>
        <p:nvSpPr>
          <p:cNvPr id="7" name="Content Placeholder 2"/>
          <p:cNvSpPr txBox="1">
            <a:spLocks/>
          </p:cNvSpPr>
          <p:nvPr/>
        </p:nvSpPr>
        <p:spPr>
          <a:xfrm>
            <a:off x="295940" y="883177"/>
            <a:ext cx="4456813" cy="5015561"/>
          </a:xfrm>
          <a:prstGeom prst="rect">
            <a:avLst/>
          </a:prstGeom>
        </p:spPr>
        <p:txBody>
          <a:bodyPr vert="horz" wrap="square" lIns="0" tIns="0" rIns="0" bIns="0" rtlCol="0">
            <a:normAutofit fontScale="92500" lnSpcReduction="20000"/>
          </a:bodyPr>
          <a:lstStyle>
            <a:lvl1pPr marL="228600" indent="-228600" algn="l" defTabSz="914400" rtl="0" eaLnBrk="1" latinLnBrk="0" hangingPunct="1">
              <a:spcBef>
                <a:spcPts val="600"/>
              </a:spcBef>
              <a:spcAft>
                <a:spcPts val="500"/>
              </a:spcAft>
              <a:buClr>
                <a:schemeClr val="accent1"/>
              </a:buClr>
              <a:buSzPct val="115000"/>
              <a:buFont typeface="Arial" pitchFamily="34" charset="0"/>
              <a:buNone/>
              <a:defRPr lang="en-US" sz="2100" kern="1200" dirty="0">
                <a:solidFill>
                  <a:schemeClr val="accent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solidFill>
                  <a:schemeClr val="tx1"/>
                </a:solidFill>
              </a:rPr>
              <a:t>Continental-scale ecological observatory </a:t>
            </a:r>
          </a:p>
          <a:p>
            <a:pPr marL="342900" indent="-342900">
              <a:buFont typeface="Arial" panose="020B0604020202020204" pitchFamily="34" charset="0"/>
              <a:buChar char="•"/>
            </a:pPr>
            <a:r>
              <a:rPr lang="en-US" dirty="0" smtClean="0">
                <a:solidFill>
                  <a:schemeClr val="tx1"/>
                </a:solidFill>
              </a:rPr>
              <a:t>Open-access data, resources and infrastructure </a:t>
            </a:r>
          </a:p>
          <a:p>
            <a:pPr marL="342900" indent="-342900">
              <a:buFont typeface="Arial" panose="020B0604020202020204" pitchFamily="34" charset="0"/>
              <a:buChar char="•"/>
            </a:pPr>
            <a:r>
              <a:rPr lang="en-US" dirty="0" smtClean="0">
                <a:solidFill>
                  <a:schemeClr val="tx1"/>
                </a:solidFill>
              </a:rPr>
              <a:t>Standardized measurements</a:t>
            </a:r>
          </a:p>
          <a:p>
            <a:pPr marL="342900" indent="-342900">
              <a:buFont typeface="Arial" panose="020B0604020202020204" pitchFamily="34" charset="0"/>
              <a:buChar char="•"/>
            </a:pPr>
            <a:r>
              <a:rPr lang="en-US" dirty="0" smtClean="0">
                <a:solidFill>
                  <a:schemeClr val="tx1"/>
                </a:solidFill>
              </a:rPr>
              <a:t>Enable understanding of the effects of climate change, land use change, and invasive species on ecology</a:t>
            </a:r>
          </a:p>
          <a:p>
            <a:pPr marL="342900" indent="-342900">
              <a:buFont typeface="Arial" panose="020B0604020202020204" pitchFamily="34" charset="0"/>
              <a:buChar char="•"/>
            </a:pPr>
            <a:r>
              <a:rPr lang="en-US" dirty="0">
                <a:solidFill>
                  <a:schemeClr val="tx1"/>
                </a:solidFill>
              </a:rPr>
              <a:t>30-year time Observatory </a:t>
            </a:r>
          </a:p>
          <a:p>
            <a:pPr marL="571500" lvl="1" indent="-342900">
              <a:buFont typeface="Arial" panose="020B0604020202020204" pitchFamily="34" charset="0"/>
              <a:buChar char="•"/>
            </a:pPr>
            <a:r>
              <a:rPr lang="en-US" dirty="0" smtClean="0"/>
              <a:t>2012 - 2018 (Construction Phase)</a:t>
            </a:r>
          </a:p>
          <a:p>
            <a:pPr marL="858838" lvl="2" indent="-342900">
              <a:buFont typeface="Arial" panose="020B0604020202020204" pitchFamily="34" charset="0"/>
              <a:buChar char="•"/>
            </a:pPr>
            <a:r>
              <a:rPr lang="en-US" dirty="0" smtClean="0"/>
              <a:t>Building towers</a:t>
            </a:r>
          </a:p>
          <a:p>
            <a:pPr marL="858838" lvl="2" indent="-342900">
              <a:buFont typeface="Arial" panose="020B0604020202020204" pitchFamily="34" charset="0"/>
              <a:buChar char="•"/>
            </a:pPr>
            <a:r>
              <a:rPr lang="en-US" dirty="0" smtClean="0"/>
              <a:t>Installing sensors</a:t>
            </a:r>
          </a:p>
          <a:p>
            <a:pPr marL="858838" lvl="2" indent="-342900">
              <a:buFont typeface="Arial" panose="020B0604020202020204" pitchFamily="34" charset="0"/>
              <a:buChar char="•"/>
            </a:pPr>
            <a:r>
              <a:rPr lang="en-US" dirty="0" smtClean="0"/>
              <a:t>Algorithm Development</a:t>
            </a:r>
          </a:p>
          <a:p>
            <a:pPr marL="858838" lvl="2" indent="-342900">
              <a:buFont typeface="Arial" panose="020B0604020202020204" pitchFamily="34" charset="0"/>
              <a:buChar char="•"/>
            </a:pPr>
            <a:r>
              <a:rPr lang="en-US" dirty="0" smtClean="0"/>
              <a:t>Data QC development</a:t>
            </a:r>
          </a:p>
          <a:p>
            <a:pPr marL="858838" lvl="2" indent="-342900">
              <a:buFont typeface="Arial" panose="020B0604020202020204" pitchFamily="34" charset="0"/>
              <a:buChar char="•"/>
            </a:pPr>
            <a:r>
              <a:rPr lang="en-US" dirty="0" smtClean="0"/>
              <a:t>Data Commissioning</a:t>
            </a:r>
          </a:p>
          <a:p>
            <a:endParaRPr lang="en-US" dirty="0"/>
          </a:p>
        </p:txBody>
      </p:sp>
      <p:sp>
        <p:nvSpPr>
          <p:cNvPr id="5" name="Rectangle 4"/>
          <p:cNvSpPr/>
          <p:nvPr/>
        </p:nvSpPr>
        <p:spPr bwMode="auto">
          <a:xfrm>
            <a:off x="770939" y="5362139"/>
            <a:ext cx="2551814" cy="314916"/>
          </a:xfrm>
          <a:prstGeom prst="rect">
            <a:avLst/>
          </a:prstGeom>
          <a:noFill/>
          <a:ln w="254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5006898" y="883177"/>
            <a:ext cx="3913818" cy="5015561"/>
          </a:xfrm>
          <a:prstGeom prst="rect">
            <a:avLst/>
          </a:prstGeom>
        </p:spPr>
      </p:pic>
    </p:spTree>
    <p:extLst>
      <p:ext uri="{BB962C8B-B14F-4D97-AF65-F5344CB8AC3E}">
        <p14:creationId xmlns:p14="http://schemas.microsoft.com/office/powerpoint/2010/main" val="28434141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20183" y="3569357"/>
            <a:ext cx="6042844" cy="2371408"/>
          </a:xfrm>
          <a:prstGeom prst="rect">
            <a:avLst/>
          </a:prstGeom>
        </p:spPr>
      </p:pic>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dirty="0" smtClean="0"/>
              <a:t>NEON data commissioning</a:t>
            </a:r>
            <a:endParaRPr lang="en-US" sz="3600" dirty="0"/>
          </a:p>
        </p:txBody>
      </p:sp>
      <p:sp>
        <p:nvSpPr>
          <p:cNvPr id="2" name="Rectangle 1"/>
          <p:cNvSpPr/>
          <p:nvPr/>
        </p:nvSpPr>
        <p:spPr>
          <a:xfrm>
            <a:off x="295940" y="837785"/>
            <a:ext cx="8465288" cy="369332"/>
          </a:xfrm>
          <a:prstGeom prst="rect">
            <a:avLst/>
          </a:prstGeom>
        </p:spPr>
        <p:txBody>
          <a:bodyPr wrap="square">
            <a:sp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dirty="0" smtClean="0">
                <a:latin typeface="Times New Roman" panose="02020603050405020304" pitchFamily="18" charset="0"/>
                <a:ea typeface="Times New Roman" panose="02020603050405020304" pitchFamily="18" charset="0"/>
              </a:rPr>
              <a:t>Examining correlations between </a:t>
            </a:r>
            <a:r>
              <a:rPr lang="en-US" dirty="0">
                <a:latin typeface="Times New Roman" panose="02020603050405020304" pitchFamily="18" charset="0"/>
                <a:ea typeface="Times New Roman" panose="02020603050405020304" pitchFamily="18" charset="0"/>
              </a:rPr>
              <a:t>NEON </a:t>
            </a:r>
            <a:r>
              <a:rPr lang="en-US" dirty="0" smtClean="0">
                <a:latin typeface="Times New Roman" panose="02020603050405020304" pitchFamily="18" charset="0"/>
                <a:ea typeface="Times New Roman" panose="02020603050405020304" pitchFamily="18" charset="0"/>
              </a:rPr>
              <a:t>data and data from nearby non-NEON sites</a:t>
            </a:r>
            <a:endParaRPr lang="en-US" dirty="0">
              <a:latin typeface="Times New Roman" panose="02020603050405020304" pitchFamily="18" charset="0"/>
              <a:ea typeface="Calibri" panose="020F0502020204030204" pitchFamily="34" charset="0"/>
            </a:endParaRPr>
          </a:p>
        </p:txBody>
      </p:sp>
      <p:sp>
        <p:nvSpPr>
          <p:cNvPr id="3" name="Rectangle 2"/>
          <p:cNvSpPr/>
          <p:nvPr/>
        </p:nvSpPr>
        <p:spPr bwMode="auto">
          <a:xfrm>
            <a:off x="191386" y="836586"/>
            <a:ext cx="8569842" cy="361507"/>
          </a:xfrm>
          <a:prstGeom prst="rect">
            <a:avLst/>
          </a:prstGeom>
          <a:noFill/>
          <a:ln w="254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9" name="Picture 18"/>
          <p:cNvPicPr>
            <a:picLocks noChangeAspect="1"/>
          </p:cNvPicPr>
          <p:nvPr/>
        </p:nvPicPr>
        <p:blipFill>
          <a:blip r:embed="rId4"/>
          <a:stretch>
            <a:fillRect/>
          </a:stretch>
        </p:blipFill>
        <p:spPr>
          <a:xfrm>
            <a:off x="5179464" y="1287601"/>
            <a:ext cx="3226378" cy="2160010"/>
          </a:xfrm>
          <a:prstGeom prst="rect">
            <a:avLst/>
          </a:prstGeom>
        </p:spPr>
      </p:pic>
      <p:sp>
        <p:nvSpPr>
          <p:cNvPr id="9" name="TextBox 8"/>
          <p:cNvSpPr txBox="1"/>
          <p:nvPr/>
        </p:nvSpPr>
        <p:spPr>
          <a:xfrm rot="16200000">
            <a:off x="4633321" y="2136585"/>
            <a:ext cx="939681" cy="261610"/>
          </a:xfrm>
          <a:prstGeom prst="rect">
            <a:avLst/>
          </a:prstGeom>
          <a:noFill/>
        </p:spPr>
        <p:txBody>
          <a:bodyPr wrap="none" rtlCol="0">
            <a:spAutoFit/>
          </a:bodyPr>
          <a:lstStyle/>
          <a:p>
            <a:r>
              <a:rPr lang="en-US" sz="1050" b="1" dirty="0" smtClean="0"/>
              <a:t>SCAN-2197</a:t>
            </a:r>
            <a:endParaRPr lang="en-US" sz="1050" b="1" dirty="0"/>
          </a:p>
        </p:txBody>
      </p:sp>
      <p:sp>
        <p:nvSpPr>
          <p:cNvPr id="24" name="TextBox 23"/>
          <p:cNvSpPr txBox="1"/>
          <p:nvPr/>
        </p:nvSpPr>
        <p:spPr>
          <a:xfrm>
            <a:off x="6373964" y="3399981"/>
            <a:ext cx="994183" cy="253916"/>
          </a:xfrm>
          <a:prstGeom prst="rect">
            <a:avLst/>
          </a:prstGeom>
          <a:noFill/>
        </p:spPr>
        <p:txBody>
          <a:bodyPr wrap="none" rtlCol="0">
            <a:spAutoFit/>
          </a:bodyPr>
          <a:lstStyle/>
          <a:p>
            <a:r>
              <a:rPr lang="en-US" sz="1050" b="1" dirty="0" smtClean="0"/>
              <a:t>NEON-CPER</a:t>
            </a:r>
            <a:endParaRPr lang="en-US" sz="1050" b="1" dirty="0"/>
          </a:p>
        </p:txBody>
      </p:sp>
      <p:pic>
        <p:nvPicPr>
          <p:cNvPr id="13" name="Picture 12"/>
          <p:cNvPicPr>
            <a:picLocks noChangeAspect="1"/>
          </p:cNvPicPr>
          <p:nvPr/>
        </p:nvPicPr>
        <p:blipFill>
          <a:blip r:embed="rId5"/>
          <a:stretch>
            <a:fillRect/>
          </a:stretch>
        </p:blipFill>
        <p:spPr>
          <a:xfrm>
            <a:off x="544452" y="1287601"/>
            <a:ext cx="3419503" cy="2186602"/>
          </a:xfrm>
          <a:prstGeom prst="rect">
            <a:avLst/>
          </a:prstGeom>
        </p:spPr>
      </p:pic>
      <p:sp>
        <p:nvSpPr>
          <p:cNvPr id="28" name="TextBox 27"/>
          <p:cNvSpPr txBox="1"/>
          <p:nvPr/>
        </p:nvSpPr>
        <p:spPr>
          <a:xfrm>
            <a:off x="1757111" y="3421692"/>
            <a:ext cx="478016" cy="253916"/>
          </a:xfrm>
          <a:prstGeom prst="rect">
            <a:avLst/>
          </a:prstGeom>
          <a:noFill/>
        </p:spPr>
        <p:txBody>
          <a:bodyPr wrap="none" rtlCol="0">
            <a:spAutoFit/>
          </a:bodyPr>
          <a:lstStyle/>
          <a:p>
            <a:r>
              <a:rPr lang="en-US" sz="1050" b="1" dirty="0" smtClean="0"/>
              <a:t>Date</a:t>
            </a:r>
            <a:endParaRPr lang="en-US" sz="1050" b="1" dirty="0"/>
          </a:p>
        </p:txBody>
      </p:sp>
      <p:sp>
        <p:nvSpPr>
          <p:cNvPr id="30" name="TextBox 29"/>
          <p:cNvSpPr txBox="1"/>
          <p:nvPr/>
        </p:nvSpPr>
        <p:spPr>
          <a:xfrm>
            <a:off x="3866191" y="2039243"/>
            <a:ext cx="994183" cy="253916"/>
          </a:xfrm>
          <a:prstGeom prst="rect">
            <a:avLst/>
          </a:prstGeom>
          <a:noFill/>
        </p:spPr>
        <p:txBody>
          <a:bodyPr wrap="none" rtlCol="0">
            <a:spAutoFit/>
          </a:bodyPr>
          <a:lstStyle/>
          <a:p>
            <a:r>
              <a:rPr lang="en-US" sz="1050" b="1" dirty="0" smtClean="0"/>
              <a:t>NEON-CPER</a:t>
            </a:r>
            <a:endParaRPr lang="en-US" sz="1050" b="1" dirty="0"/>
          </a:p>
        </p:txBody>
      </p:sp>
      <p:sp>
        <p:nvSpPr>
          <p:cNvPr id="31" name="TextBox 30"/>
          <p:cNvSpPr txBox="1"/>
          <p:nvPr/>
        </p:nvSpPr>
        <p:spPr>
          <a:xfrm>
            <a:off x="3866191" y="2307772"/>
            <a:ext cx="939681" cy="261610"/>
          </a:xfrm>
          <a:prstGeom prst="rect">
            <a:avLst/>
          </a:prstGeom>
          <a:noFill/>
        </p:spPr>
        <p:txBody>
          <a:bodyPr wrap="none" rtlCol="0">
            <a:spAutoFit/>
          </a:bodyPr>
          <a:lstStyle/>
          <a:p>
            <a:r>
              <a:rPr lang="en-US" sz="1050" b="1" dirty="0" smtClean="0"/>
              <a:t>SCAN-2197</a:t>
            </a:r>
            <a:endParaRPr lang="en-US" sz="1050" b="1" dirty="0"/>
          </a:p>
        </p:txBody>
      </p:sp>
      <p:sp>
        <p:nvSpPr>
          <p:cNvPr id="32" name="TextBox 31"/>
          <p:cNvSpPr txBox="1"/>
          <p:nvPr/>
        </p:nvSpPr>
        <p:spPr>
          <a:xfrm>
            <a:off x="295940" y="2140431"/>
            <a:ext cx="330540" cy="253916"/>
          </a:xfrm>
          <a:prstGeom prst="rect">
            <a:avLst/>
          </a:prstGeom>
          <a:noFill/>
        </p:spPr>
        <p:txBody>
          <a:bodyPr wrap="none" rtlCol="0">
            <a:spAutoFit/>
          </a:bodyPr>
          <a:lstStyle/>
          <a:p>
            <a:r>
              <a:rPr lang="en-US" sz="1050" b="1" dirty="0" smtClean="0">
                <a:latin typeface="Times New Roman" panose="02020603050405020304" pitchFamily="18" charset="0"/>
                <a:cs typeface="Times New Roman" panose="02020603050405020304" pitchFamily="18" charset="0"/>
              </a:rPr>
              <a:t>℃</a:t>
            </a:r>
            <a:endParaRPr lang="en-US" sz="1050" b="1" dirty="0"/>
          </a:p>
        </p:txBody>
      </p:sp>
    </p:spTree>
    <p:extLst>
      <p:ext uri="{BB962C8B-B14F-4D97-AF65-F5344CB8AC3E}">
        <p14:creationId xmlns:p14="http://schemas.microsoft.com/office/powerpoint/2010/main" val="2917378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The Bigger </a:t>
            </a:r>
            <a:r>
              <a:rPr lang="en-US" sz="3600" i="1" dirty="0"/>
              <a:t>P</a:t>
            </a:r>
            <a:r>
              <a:rPr lang="en-US" sz="3600" i="1" dirty="0" smtClean="0"/>
              <a:t>icture</a:t>
            </a:r>
            <a:endParaRPr lang="en-US" sz="3600" i="1" dirty="0"/>
          </a:p>
        </p:txBody>
      </p:sp>
      <p:sp>
        <p:nvSpPr>
          <p:cNvPr id="4" name="Rectangle 3"/>
          <p:cNvSpPr/>
          <p:nvPr/>
        </p:nvSpPr>
        <p:spPr>
          <a:xfrm>
            <a:off x="1979464" y="2099741"/>
            <a:ext cx="5107136" cy="738664"/>
          </a:xfrm>
          <a:prstGeom prst="rect">
            <a:avLst/>
          </a:prstGeom>
        </p:spPr>
        <p:txBody>
          <a:bodyPr wrap="square">
            <a:spAutoFit/>
          </a:bodyPr>
          <a:lstStyle/>
          <a:p>
            <a:r>
              <a:rPr lang="en-US" sz="2400" b="1" dirty="0" smtClean="0"/>
              <a:t>Need accurate station metadata!!</a:t>
            </a:r>
          </a:p>
          <a:p>
            <a:pPr marL="285750" indent="-285750">
              <a:buFont typeface="Arial" panose="020B0604020202020204" pitchFamily="34" charset="0"/>
              <a:buChar char="•"/>
            </a:pPr>
            <a:endParaRPr lang="en-US" dirty="0"/>
          </a:p>
        </p:txBody>
      </p:sp>
      <p:sp>
        <p:nvSpPr>
          <p:cNvPr id="17" name="Rectangle 16"/>
          <p:cNvSpPr/>
          <p:nvPr/>
        </p:nvSpPr>
        <p:spPr>
          <a:xfrm>
            <a:off x="295940" y="1010447"/>
            <a:ext cx="8578094" cy="984885"/>
          </a:xfrm>
          <a:prstGeom prst="rect">
            <a:avLst/>
          </a:prstGeom>
        </p:spPr>
        <p:txBody>
          <a:bodyPr wrap="square">
            <a:spAutoFit/>
          </a:bodyPr>
          <a:lstStyle/>
          <a:p>
            <a:r>
              <a:rPr lang="en-US" sz="2000" dirty="0" smtClean="0"/>
              <a:t>I need </a:t>
            </a:r>
            <a:r>
              <a:rPr lang="en-US" sz="2000" i="1" u="sng" dirty="0" smtClean="0"/>
              <a:t>[environmental phenomenon] </a:t>
            </a:r>
            <a:r>
              <a:rPr lang="en-US" sz="2000" i="1" dirty="0" smtClean="0"/>
              <a:t> </a:t>
            </a:r>
            <a:r>
              <a:rPr lang="en-US" sz="2000" dirty="0" smtClean="0"/>
              <a:t>data for </a:t>
            </a:r>
            <a:r>
              <a:rPr lang="en-US" sz="2000" i="1" u="sng" dirty="0" smtClean="0"/>
              <a:t>[spatial region of interest]</a:t>
            </a:r>
            <a:r>
              <a:rPr lang="en-US" sz="2000" dirty="0"/>
              <a:t> </a:t>
            </a:r>
            <a:r>
              <a:rPr lang="en-US" sz="2000" dirty="0" smtClean="0"/>
              <a:t>from </a:t>
            </a:r>
            <a:r>
              <a:rPr lang="en-US" sz="2000" i="1" u="sng" dirty="0" smtClean="0"/>
              <a:t>[start date] </a:t>
            </a:r>
            <a:r>
              <a:rPr lang="en-US" sz="2000" dirty="0" smtClean="0"/>
              <a:t>to </a:t>
            </a:r>
            <a:r>
              <a:rPr lang="en-US" sz="2000" i="1" u="sng" dirty="0" smtClean="0"/>
              <a:t>[end date]</a:t>
            </a:r>
            <a:r>
              <a:rPr lang="en-US" sz="2000" dirty="0"/>
              <a:t> </a:t>
            </a:r>
            <a:r>
              <a:rPr lang="en-US" sz="2000" dirty="0" smtClean="0"/>
              <a:t>that are produced every </a:t>
            </a:r>
            <a:r>
              <a:rPr lang="en-US" sz="2000" i="1" u="sng" dirty="0" smtClean="0"/>
              <a:t>[temporal </a:t>
            </a:r>
            <a:r>
              <a:rPr lang="en-US" sz="2000" i="1" u="sng" dirty="0"/>
              <a:t>resolution] </a:t>
            </a:r>
            <a:endParaRPr lang="en-US" sz="2000" i="1" u="sng"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656857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The Bigger </a:t>
            </a:r>
            <a:r>
              <a:rPr lang="en-US" sz="3600" i="1" dirty="0"/>
              <a:t>P</a:t>
            </a:r>
            <a:r>
              <a:rPr lang="en-US" sz="3600" i="1" dirty="0" smtClean="0"/>
              <a:t>icture</a:t>
            </a:r>
            <a:endParaRPr lang="en-US" sz="3600" i="1" dirty="0"/>
          </a:p>
        </p:txBody>
      </p:sp>
      <p:sp>
        <p:nvSpPr>
          <p:cNvPr id="4" name="Rectangle 3"/>
          <p:cNvSpPr/>
          <p:nvPr/>
        </p:nvSpPr>
        <p:spPr>
          <a:xfrm>
            <a:off x="1979464" y="2099741"/>
            <a:ext cx="5107136" cy="738664"/>
          </a:xfrm>
          <a:prstGeom prst="rect">
            <a:avLst/>
          </a:prstGeom>
        </p:spPr>
        <p:txBody>
          <a:bodyPr wrap="square">
            <a:spAutoFit/>
          </a:bodyPr>
          <a:lstStyle/>
          <a:p>
            <a:r>
              <a:rPr lang="en-US" sz="2400" b="1" dirty="0" smtClean="0"/>
              <a:t>Need accurate station metadata!!</a:t>
            </a:r>
          </a:p>
          <a:p>
            <a:pPr marL="285750" indent="-285750">
              <a:buFont typeface="Arial" panose="020B0604020202020204" pitchFamily="34" charset="0"/>
              <a:buChar char="•"/>
            </a:pPr>
            <a:endParaRPr lang="en-US" dirty="0"/>
          </a:p>
        </p:txBody>
      </p:sp>
      <p:sp>
        <p:nvSpPr>
          <p:cNvPr id="2" name="Rectangle 1"/>
          <p:cNvSpPr/>
          <p:nvPr/>
        </p:nvSpPr>
        <p:spPr>
          <a:xfrm>
            <a:off x="209164" y="3199178"/>
            <a:ext cx="4572000" cy="2031325"/>
          </a:xfrm>
          <a:prstGeom prst="rect">
            <a:avLst/>
          </a:prstGeom>
        </p:spPr>
        <p:txBody>
          <a:bodyPr>
            <a:spAutoFit/>
          </a:bodyPr>
          <a:lstStyle/>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Site Name(s)</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Site </a:t>
            </a:r>
            <a:r>
              <a:rPr lang="en-US" dirty="0">
                <a:solidFill>
                  <a:srgbClr val="000000"/>
                </a:solidFill>
                <a:latin typeface="Calibri" panose="020F0502020204030204" pitchFamily="34" charset="0"/>
              </a:rPr>
              <a:t>IDs </a:t>
            </a:r>
            <a:r>
              <a:rPr lang="en-US" dirty="0" smtClean="0">
                <a:solidFill>
                  <a:srgbClr val="000000"/>
                </a:solidFill>
                <a:latin typeface="Calibri" panose="020F0502020204030204" pitchFamily="34" charset="0"/>
              </a:rPr>
              <a:t>(e.g</a:t>
            </a:r>
            <a:r>
              <a:rPr lang="en-US" dirty="0">
                <a:solidFill>
                  <a:srgbClr val="000000"/>
                </a:solidFill>
                <a:latin typeface="Calibri" panose="020F0502020204030204" pitchFamily="34" charset="0"/>
              </a:rPr>
              <a:t>., NCDC, WBAN, </a:t>
            </a:r>
            <a:r>
              <a:rPr lang="en-US" dirty="0" smtClean="0">
                <a:solidFill>
                  <a:srgbClr val="000000"/>
                </a:solidFill>
                <a:latin typeface="Calibri" panose="020F0502020204030204" pitchFamily="34" charset="0"/>
              </a:rPr>
              <a:t>GHCND)</a:t>
            </a:r>
          </a:p>
          <a:p>
            <a:pPr marL="285750" indent="-285750">
              <a:buSzPts val="1800"/>
              <a:buFont typeface="Arial" panose="020B0604020202020204" pitchFamily="34" charset="0"/>
              <a:buChar char="•"/>
            </a:pPr>
            <a:r>
              <a:rPr lang="pt-BR" dirty="0" smtClean="0">
                <a:solidFill>
                  <a:srgbClr val="000000"/>
                </a:solidFill>
                <a:latin typeface="Calibri" panose="020F0502020204030204" pitchFamily="34" charset="0"/>
              </a:rPr>
              <a:t>Platform(s</a:t>
            </a:r>
            <a:r>
              <a:rPr lang="pt-BR" dirty="0">
                <a:solidFill>
                  <a:srgbClr val="000000"/>
                </a:solidFill>
                <a:latin typeface="Calibri" panose="020F0502020204030204" pitchFamily="34" charset="0"/>
              </a:rPr>
              <a:t>) (e.g., COOP, AWOS, </a:t>
            </a:r>
            <a:r>
              <a:rPr lang="pt-BR" dirty="0" smtClean="0">
                <a:solidFill>
                  <a:srgbClr val="000000"/>
                </a:solidFill>
                <a:latin typeface="Calibri" panose="020F0502020204030204" pitchFamily="34" charset="0"/>
              </a:rPr>
              <a:t>NEON)</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Geolocation </a:t>
            </a:r>
            <a:r>
              <a:rPr lang="en-US" dirty="0">
                <a:solidFill>
                  <a:srgbClr val="000000"/>
                </a:solidFill>
                <a:latin typeface="Calibri" panose="020F0502020204030204" pitchFamily="34" charset="0"/>
              </a:rPr>
              <a:t>data </a:t>
            </a:r>
            <a:endParaRPr lang="en-US" dirty="0" smtClean="0">
              <a:solidFill>
                <a:srgbClr val="000000"/>
              </a:solidFill>
              <a:latin typeface="Calibri" panose="020F0502020204030204" pitchFamily="34" charset="0"/>
            </a:endParaRP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Latitude</a:t>
            </a: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Longitude</a:t>
            </a:r>
          </a:p>
          <a:p>
            <a:pPr marL="742950" lvl="1" indent="-285750">
              <a:buSzPts val="1800"/>
              <a:buFont typeface="Arial" panose="020B0604020202020204" pitchFamily="34" charset="0"/>
              <a:buChar char="•"/>
            </a:pPr>
            <a:r>
              <a:rPr lang="en-US" dirty="0" smtClean="0">
                <a:solidFill>
                  <a:srgbClr val="000000"/>
                </a:solidFill>
                <a:latin typeface="Calibri" panose="020F0502020204030204" pitchFamily="34" charset="0"/>
              </a:rPr>
              <a:t>Elevation</a:t>
            </a:r>
          </a:p>
        </p:txBody>
      </p:sp>
      <p:sp>
        <p:nvSpPr>
          <p:cNvPr id="3" name="Rectangle 2"/>
          <p:cNvSpPr/>
          <p:nvPr/>
        </p:nvSpPr>
        <p:spPr>
          <a:xfrm>
            <a:off x="4803180" y="3199178"/>
            <a:ext cx="4181467" cy="1754326"/>
          </a:xfrm>
          <a:prstGeom prst="rect">
            <a:avLst/>
          </a:prstGeom>
        </p:spPr>
        <p:txBody>
          <a:bodyPr wrap="square">
            <a:spAutoFit/>
          </a:bodyPr>
          <a:lstStyle/>
          <a:p>
            <a:pPr marL="285750" indent="-285750">
              <a:buSzPts val="1800"/>
              <a:buFont typeface="Arial" panose="020B0604020202020204" pitchFamily="34" charset="0"/>
              <a:buChar char="•"/>
            </a:pPr>
            <a:r>
              <a:rPr lang="en-US" dirty="0">
                <a:solidFill>
                  <a:srgbClr val="000000"/>
                </a:solidFill>
                <a:latin typeface="Calibri" panose="020F0502020204030204" pitchFamily="34" charset="0"/>
              </a:rPr>
              <a:t>Absolute dates (site</a:t>
            </a:r>
            <a:r>
              <a:rPr lang="en-US" dirty="0" smtClean="0">
                <a:solidFill>
                  <a:srgbClr val="000000"/>
                </a:solidFill>
                <a:latin typeface="Calibri" panose="020F0502020204030204" pitchFamily="34" charset="0"/>
              </a:rPr>
              <a:t>)</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Variables </a:t>
            </a:r>
            <a:r>
              <a:rPr lang="en-US" dirty="0">
                <a:solidFill>
                  <a:srgbClr val="000000"/>
                </a:solidFill>
                <a:latin typeface="Calibri" panose="020F0502020204030204" pitchFamily="34" charset="0"/>
              </a:rPr>
              <a:t>measured (e.g., air temp, precipitation, etc</a:t>
            </a:r>
            <a:r>
              <a:rPr lang="en-US" dirty="0" smtClean="0">
                <a:solidFill>
                  <a:srgbClr val="000000"/>
                </a:solidFill>
                <a:latin typeface="Calibri" panose="020F0502020204030204" pitchFamily="34" charset="0"/>
              </a:rPr>
              <a:t>.)</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active </a:t>
            </a:r>
            <a:r>
              <a:rPr lang="en-US" dirty="0">
                <a:solidFill>
                  <a:srgbClr val="000000"/>
                </a:solidFill>
                <a:latin typeface="Calibri" panose="020F0502020204030204" pitchFamily="34" charset="0"/>
              </a:rPr>
              <a:t>dates for </a:t>
            </a:r>
            <a:r>
              <a:rPr lang="en-US" dirty="0" smtClean="0">
                <a:solidFill>
                  <a:srgbClr val="000000"/>
                </a:solidFill>
                <a:latin typeface="Calibri" panose="020F0502020204030204" pitchFamily="34" charset="0"/>
              </a:rPr>
              <a:t>each measured phenomenon</a:t>
            </a:r>
          </a:p>
          <a:p>
            <a:pPr marL="285750" indent="-285750">
              <a:buSzPts val="1800"/>
              <a:buFont typeface="Arial" panose="020B0604020202020204" pitchFamily="34" charset="0"/>
              <a:buChar char="•"/>
            </a:pPr>
            <a:r>
              <a:rPr lang="en-US" dirty="0" smtClean="0">
                <a:solidFill>
                  <a:srgbClr val="000000"/>
                </a:solidFill>
                <a:latin typeface="Calibri" panose="020F0502020204030204" pitchFamily="34" charset="0"/>
              </a:rPr>
              <a:t>Temporal Resolution of data product(s)</a:t>
            </a:r>
            <a:endParaRPr lang="en-US" dirty="0"/>
          </a:p>
        </p:txBody>
      </p:sp>
      <p:sp>
        <p:nvSpPr>
          <p:cNvPr id="5" name="Rectangle 4"/>
          <p:cNvSpPr/>
          <p:nvPr/>
        </p:nvSpPr>
        <p:spPr bwMode="auto">
          <a:xfrm>
            <a:off x="231180" y="3199178"/>
            <a:ext cx="4008633" cy="2031325"/>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4650780" y="3199178"/>
            <a:ext cx="4333867" cy="2031325"/>
          </a:xfrm>
          <a:prstGeom prst="rect">
            <a:avLst/>
          </a:prstGeom>
          <a:noFill/>
          <a:ln w="38100" cap="flat" cmpd="sng" algn="ctr">
            <a:solidFill>
              <a:srgbClr val="FFC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ectangle 9"/>
          <p:cNvSpPr/>
          <p:nvPr/>
        </p:nvSpPr>
        <p:spPr>
          <a:xfrm>
            <a:off x="295940" y="1010447"/>
            <a:ext cx="8578094" cy="984885"/>
          </a:xfrm>
          <a:prstGeom prst="rect">
            <a:avLst/>
          </a:prstGeom>
        </p:spPr>
        <p:txBody>
          <a:bodyPr wrap="square">
            <a:spAutoFit/>
          </a:bodyPr>
          <a:lstStyle/>
          <a:p>
            <a:r>
              <a:rPr lang="en-US" sz="2000" dirty="0" smtClean="0"/>
              <a:t>I need </a:t>
            </a:r>
            <a:r>
              <a:rPr lang="en-US" sz="2000" i="1" u="sng" dirty="0" smtClean="0">
                <a:solidFill>
                  <a:srgbClr val="FFC000"/>
                </a:solidFill>
              </a:rPr>
              <a:t>[environmental phenomenon] </a:t>
            </a:r>
            <a:r>
              <a:rPr lang="en-US" sz="2000" i="1" dirty="0" smtClean="0">
                <a:solidFill>
                  <a:srgbClr val="FFC000"/>
                </a:solidFill>
              </a:rPr>
              <a:t> </a:t>
            </a:r>
            <a:r>
              <a:rPr lang="en-US" sz="2000" dirty="0" smtClean="0"/>
              <a:t>data for </a:t>
            </a:r>
            <a:r>
              <a:rPr lang="en-US" sz="2000" i="1" u="sng" dirty="0" smtClean="0">
                <a:solidFill>
                  <a:srgbClr val="00B050"/>
                </a:solidFill>
              </a:rPr>
              <a:t>[spatial region of interest]</a:t>
            </a:r>
            <a:r>
              <a:rPr lang="en-US" sz="2000" dirty="0">
                <a:solidFill>
                  <a:srgbClr val="00B050"/>
                </a:solidFill>
              </a:rPr>
              <a:t> </a:t>
            </a:r>
            <a:r>
              <a:rPr lang="en-US" sz="2000" dirty="0" smtClean="0"/>
              <a:t>from </a:t>
            </a:r>
            <a:r>
              <a:rPr lang="en-US" sz="2000" i="1" u="sng" dirty="0" smtClean="0">
                <a:solidFill>
                  <a:srgbClr val="FFC000"/>
                </a:solidFill>
              </a:rPr>
              <a:t>[start date] </a:t>
            </a:r>
            <a:r>
              <a:rPr lang="en-US" sz="2000" dirty="0" smtClean="0"/>
              <a:t>to </a:t>
            </a:r>
            <a:r>
              <a:rPr lang="en-US" sz="2000" i="1" u="sng" dirty="0" smtClean="0">
                <a:solidFill>
                  <a:srgbClr val="FFC000"/>
                </a:solidFill>
              </a:rPr>
              <a:t>[end date]</a:t>
            </a:r>
            <a:r>
              <a:rPr lang="en-US" sz="2000" dirty="0">
                <a:solidFill>
                  <a:srgbClr val="FFC000"/>
                </a:solidFill>
              </a:rPr>
              <a:t> </a:t>
            </a:r>
            <a:r>
              <a:rPr lang="en-US" sz="2000" dirty="0" smtClean="0"/>
              <a:t>that are produced every </a:t>
            </a:r>
            <a:r>
              <a:rPr lang="en-US" sz="2000" i="1" u="sng" dirty="0" smtClean="0">
                <a:solidFill>
                  <a:srgbClr val="FFC000"/>
                </a:solidFill>
              </a:rPr>
              <a:t>[temporal </a:t>
            </a:r>
            <a:r>
              <a:rPr lang="en-US" sz="2000" i="1" u="sng" dirty="0">
                <a:solidFill>
                  <a:srgbClr val="FFC000"/>
                </a:solidFill>
              </a:rPr>
              <a:t>resolution]</a:t>
            </a:r>
            <a:r>
              <a:rPr lang="en-US" sz="2000" i="1" u="sng" dirty="0"/>
              <a:t> </a:t>
            </a:r>
            <a:endParaRPr lang="en-US" sz="2000" i="1" u="sng"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273949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Building a Database</a:t>
            </a:r>
            <a:endParaRPr lang="en-US" sz="3600" i="1" dirty="0"/>
          </a:p>
        </p:txBody>
      </p:sp>
      <p:sp>
        <p:nvSpPr>
          <p:cNvPr id="10" name="Rectangle 9"/>
          <p:cNvSpPr/>
          <p:nvPr/>
        </p:nvSpPr>
        <p:spPr>
          <a:xfrm>
            <a:off x="1405199" y="646717"/>
            <a:ext cx="2407384" cy="923330"/>
          </a:xfrm>
          <a:prstGeom prst="rect">
            <a:avLst/>
          </a:prstGeom>
        </p:spPr>
        <p:txBody>
          <a:bodyPr wrap="square">
            <a:spAutoFit/>
          </a:bodyPr>
          <a:lstStyle/>
          <a:p>
            <a:r>
              <a:rPr lang="en-US" u="sng" dirty="0" smtClean="0"/>
              <a:t>Current input sources</a:t>
            </a:r>
          </a:p>
          <a:p>
            <a:pPr lvl="1"/>
            <a:endParaRPr lang="en-US" dirty="0" smtClean="0"/>
          </a:p>
          <a:p>
            <a:pPr marL="285750" indent="-285750">
              <a:buFont typeface="Arial" panose="020B0604020202020204" pitchFamily="34" charset="0"/>
              <a:buChar char="•"/>
            </a:pPr>
            <a:endParaRPr lang="en-US" dirty="0" smtClean="0"/>
          </a:p>
        </p:txBody>
      </p:sp>
      <p:pic>
        <p:nvPicPr>
          <p:cNvPr id="33" name="Picture 32"/>
          <p:cNvPicPr>
            <a:picLocks noChangeAspect="1"/>
          </p:cNvPicPr>
          <p:nvPr/>
        </p:nvPicPr>
        <p:blipFill>
          <a:blip r:embed="rId3"/>
          <a:stretch>
            <a:fillRect/>
          </a:stretch>
        </p:blipFill>
        <p:spPr>
          <a:xfrm>
            <a:off x="437812" y="1149247"/>
            <a:ext cx="5070891" cy="2190464"/>
          </a:xfrm>
          <a:prstGeom prst="rect">
            <a:avLst/>
          </a:prstGeom>
        </p:spPr>
      </p:pic>
      <p:pic>
        <p:nvPicPr>
          <p:cNvPr id="40" name="Picture 39"/>
          <p:cNvPicPr>
            <a:picLocks noChangeAspect="1"/>
          </p:cNvPicPr>
          <p:nvPr/>
        </p:nvPicPr>
        <p:blipFill>
          <a:blip r:embed="rId4"/>
          <a:stretch>
            <a:fillRect/>
          </a:stretch>
        </p:blipFill>
        <p:spPr>
          <a:xfrm>
            <a:off x="1748231" y="4406745"/>
            <a:ext cx="2127140" cy="1464264"/>
          </a:xfrm>
          <a:prstGeom prst="rect">
            <a:avLst/>
          </a:prstGeom>
        </p:spPr>
      </p:pic>
      <p:sp>
        <p:nvSpPr>
          <p:cNvPr id="3" name="Rectangle 2"/>
          <p:cNvSpPr/>
          <p:nvPr/>
        </p:nvSpPr>
        <p:spPr bwMode="auto">
          <a:xfrm>
            <a:off x="360962" y="1896406"/>
            <a:ext cx="852191" cy="74034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147602" y="1748116"/>
            <a:ext cx="852191" cy="74034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146" name="Picture 2" descr="Image result for noaa logo transparent no word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649" y="1844836"/>
            <a:ext cx="1029621" cy="1029621"/>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e 3"/>
          <p:cNvSpPr/>
          <p:nvPr/>
        </p:nvSpPr>
        <p:spPr>
          <a:xfrm rot="5400000">
            <a:off x="2514214" y="1576553"/>
            <a:ext cx="501950" cy="4059672"/>
          </a:xfrm>
          <a:prstGeom prst="rightBrace">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01025" y="3798965"/>
            <a:ext cx="5242070" cy="369332"/>
          </a:xfrm>
          <a:prstGeom prst="rect">
            <a:avLst/>
          </a:prstGeom>
          <a:noFill/>
        </p:spPr>
        <p:txBody>
          <a:bodyPr wrap="square" rtlCol="0">
            <a:spAutoFit/>
          </a:bodyPr>
          <a:lstStyle/>
          <a:p>
            <a:pPr algn="r"/>
            <a:r>
              <a:rPr lang="en-US" i="1" dirty="0" smtClean="0"/>
              <a:t>Clean, organize, &amp; merge metadata</a:t>
            </a:r>
            <a:endParaRPr lang="en-US" i="1" dirty="0"/>
          </a:p>
        </p:txBody>
      </p:sp>
      <p:sp>
        <p:nvSpPr>
          <p:cNvPr id="7" name="Down Arrow 6"/>
          <p:cNvSpPr/>
          <p:nvPr/>
        </p:nvSpPr>
        <p:spPr bwMode="auto">
          <a:xfrm>
            <a:off x="2608891" y="4172389"/>
            <a:ext cx="282768" cy="593408"/>
          </a:xfrm>
          <a:prstGeom prst="down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5822326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5940" y="244548"/>
            <a:ext cx="7112267" cy="50253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lang="en-US" sz="4000" b="0" kern="1200" dirty="0">
                <a:solidFill>
                  <a:schemeClr val="accent1"/>
                </a:solidFill>
                <a:latin typeface="+mj-lt"/>
                <a:ea typeface="+mj-ea"/>
                <a:cs typeface="+mj-cs"/>
              </a:defRPr>
            </a:lvl1pPr>
          </a:lstStyle>
          <a:p>
            <a:r>
              <a:rPr lang="en-US" sz="3600" i="1" dirty="0" smtClean="0"/>
              <a:t>Building a Database</a:t>
            </a:r>
            <a:endParaRPr lang="en-US" sz="3600" i="1" dirty="0"/>
          </a:p>
        </p:txBody>
      </p:sp>
      <p:sp>
        <p:nvSpPr>
          <p:cNvPr id="10" name="Rectangle 9"/>
          <p:cNvSpPr/>
          <p:nvPr/>
        </p:nvSpPr>
        <p:spPr>
          <a:xfrm>
            <a:off x="1405199" y="646717"/>
            <a:ext cx="2407384" cy="923330"/>
          </a:xfrm>
          <a:prstGeom prst="rect">
            <a:avLst/>
          </a:prstGeom>
        </p:spPr>
        <p:txBody>
          <a:bodyPr wrap="square">
            <a:spAutoFit/>
          </a:bodyPr>
          <a:lstStyle/>
          <a:p>
            <a:r>
              <a:rPr lang="en-US" u="sng" dirty="0" smtClean="0"/>
              <a:t>Current input sources</a:t>
            </a:r>
          </a:p>
          <a:p>
            <a:pPr lvl="1"/>
            <a:endParaRPr lang="en-US" dirty="0" smtClean="0"/>
          </a:p>
          <a:p>
            <a:pPr marL="285750" indent="-285750">
              <a:buFont typeface="Arial" panose="020B0604020202020204" pitchFamily="34" charset="0"/>
              <a:buChar char="•"/>
            </a:pPr>
            <a:endParaRPr lang="en-US" dirty="0" smtClean="0"/>
          </a:p>
        </p:txBody>
      </p:sp>
      <p:pic>
        <p:nvPicPr>
          <p:cNvPr id="33" name="Picture 32"/>
          <p:cNvPicPr>
            <a:picLocks noChangeAspect="1"/>
          </p:cNvPicPr>
          <p:nvPr/>
        </p:nvPicPr>
        <p:blipFill>
          <a:blip r:embed="rId3"/>
          <a:stretch>
            <a:fillRect/>
          </a:stretch>
        </p:blipFill>
        <p:spPr>
          <a:xfrm>
            <a:off x="437812" y="1149247"/>
            <a:ext cx="5070891" cy="2190464"/>
          </a:xfrm>
          <a:prstGeom prst="rect">
            <a:avLst/>
          </a:prstGeom>
        </p:spPr>
      </p:pic>
      <p:pic>
        <p:nvPicPr>
          <p:cNvPr id="40" name="Picture 39"/>
          <p:cNvPicPr>
            <a:picLocks noChangeAspect="1"/>
          </p:cNvPicPr>
          <p:nvPr/>
        </p:nvPicPr>
        <p:blipFill>
          <a:blip r:embed="rId4"/>
          <a:stretch>
            <a:fillRect/>
          </a:stretch>
        </p:blipFill>
        <p:spPr>
          <a:xfrm>
            <a:off x="1748231" y="4406745"/>
            <a:ext cx="2127140" cy="1464264"/>
          </a:xfrm>
          <a:prstGeom prst="rect">
            <a:avLst/>
          </a:prstGeom>
        </p:spPr>
      </p:pic>
      <p:sp>
        <p:nvSpPr>
          <p:cNvPr id="3" name="Rectangle 2"/>
          <p:cNvSpPr/>
          <p:nvPr/>
        </p:nvSpPr>
        <p:spPr bwMode="auto">
          <a:xfrm>
            <a:off x="360962" y="1896406"/>
            <a:ext cx="852191" cy="74034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147602" y="1748116"/>
            <a:ext cx="852191" cy="74034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146" name="Picture 2" descr="Image result for noaa logo transparent no word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649" y="1844836"/>
            <a:ext cx="1029621" cy="1029621"/>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e 3"/>
          <p:cNvSpPr/>
          <p:nvPr/>
        </p:nvSpPr>
        <p:spPr>
          <a:xfrm rot="5400000">
            <a:off x="2514214" y="1576553"/>
            <a:ext cx="501950" cy="4059672"/>
          </a:xfrm>
          <a:prstGeom prst="rightBrace">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401025" y="3798965"/>
            <a:ext cx="5242070" cy="369332"/>
          </a:xfrm>
          <a:prstGeom prst="rect">
            <a:avLst/>
          </a:prstGeom>
          <a:noFill/>
        </p:spPr>
        <p:txBody>
          <a:bodyPr wrap="square" rtlCol="0">
            <a:spAutoFit/>
          </a:bodyPr>
          <a:lstStyle/>
          <a:p>
            <a:pPr algn="r"/>
            <a:r>
              <a:rPr lang="en-US" i="1" dirty="0" smtClean="0"/>
              <a:t>Clean, organize, &amp; merge metadata</a:t>
            </a:r>
            <a:endParaRPr lang="en-US" i="1" dirty="0"/>
          </a:p>
        </p:txBody>
      </p:sp>
      <p:sp>
        <p:nvSpPr>
          <p:cNvPr id="7" name="Down Arrow 6"/>
          <p:cNvSpPr/>
          <p:nvPr/>
        </p:nvSpPr>
        <p:spPr bwMode="auto">
          <a:xfrm>
            <a:off x="2608891" y="4172389"/>
            <a:ext cx="282768" cy="593408"/>
          </a:xfrm>
          <a:prstGeom prst="downArrow">
            <a:avLst/>
          </a:prstGeom>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Rectangle 11"/>
          <p:cNvSpPr/>
          <p:nvPr/>
        </p:nvSpPr>
        <p:spPr>
          <a:xfrm>
            <a:off x="5138581" y="3069301"/>
            <a:ext cx="2535363" cy="923330"/>
          </a:xfrm>
          <a:prstGeom prst="rect">
            <a:avLst/>
          </a:prstGeom>
        </p:spPr>
        <p:txBody>
          <a:bodyPr wrap="square">
            <a:spAutoFit/>
          </a:bodyPr>
          <a:lstStyle/>
          <a:p>
            <a:pPr marL="285750" indent="-285750">
              <a:buFont typeface="Arial" panose="020B0604020202020204" pitchFamily="34" charset="0"/>
              <a:buChar char="•"/>
            </a:pPr>
            <a:endParaRPr lang="en-US" dirty="0" smtClean="0"/>
          </a:p>
          <a:p>
            <a:pPr lvl="1"/>
            <a:endParaRPr lang="en-US" dirty="0" smtClean="0"/>
          </a:p>
          <a:p>
            <a:pPr marL="285750" indent="-285750">
              <a:buFont typeface="Arial" panose="020B0604020202020204" pitchFamily="34" charset="0"/>
              <a:buChar char="•"/>
            </a:pPr>
            <a:endParaRPr lang="en-US" dirty="0" smtClean="0"/>
          </a:p>
        </p:txBody>
      </p:sp>
      <p:pic>
        <p:nvPicPr>
          <p:cNvPr id="13" name="Picture 12"/>
          <p:cNvPicPr>
            <a:picLocks noChangeAspect="1"/>
          </p:cNvPicPr>
          <p:nvPr/>
        </p:nvPicPr>
        <p:blipFill>
          <a:blip r:embed="rId6"/>
          <a:stretch>
            <a:fillRect/>
          </a:stretch>
        </p:blipFill>
        <p:spPr>
          <a:xfrm>
            <a:off x="6851899" y="4126158"/>
            <a:ext cx="1178785" cy="1180280"/>
          </a:xfrm>
          <a:prstGeom prst="rect">
            <a:avLst/>
          </a:prstGeom>
        </p:spPr>
      </p:pic>
      <p:pic>
        <p:nvPicPr>
          <p:cNvPr id="14" name="Picture 13"/>
          <p:cNvPicPr>
            <a:picLocks noChangeAspect="1"/>
          </p:cNvPicPr>
          <p:nvPr/>
        </p:nvPicPr>
        <p:blipFill>
          <a:blip r:embed="rId7"/>
          <a:stretch>
            <a:fillRect/>
          </a:stretch>
        </p:blipFill>
        <p:spPr>
          <a:xfrm>
            <a:off x="5856574" y="1363355"/>
            <a:ext cx="3102715" cy="1473099"/>
          </a:xfrm>
          <a:prstGeom prst="rect">
            <a:avLst/>
          </a:prstGeom>
        </p:spPr>
      </p:pic>
      <p:pic>
        <p:nvPicPr>
          <p:cNvPr id="15" name="Picture 7" descr="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5776" y="5367003"/>
            <a:ext cx="2548990" cy="3270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9"/>
          <a:stretch>
            <a:fillRect/>
          </a:stretch>
        </p:blipFill>
        <p:spPr>
          <a:xfrm>
            <a:off x="6155616" y="3464012"/>
            <a:ext cx="648293" cy="648293"/>
          </a:xfrm>
          <a:prstGeom prst="rect">
            <a:avLst/>
          </a:prstGeom>
        </p:spPr>
      </p:pic>
      <p:sp>
        <p:nvSpPr>
          <p:cNvPr id="18" name="Rectangle 17"/>
          <p:cNvSpPr/>
          <p:nvPr/>
        </p:nvSpPr>
        <p:spPr>
          <a:xfrm>
            <a:off x="5798913" y="879482"/>
            <a:ext cx="3035853" cy="369332"/>
          </a:xfrm>
          <a:prstGeom prst="rect">
            <a:avLst/>
          </a:prstGeom>
        </p:spPr>
        <p:txBody>
          <a:bodyPr wrap="square">
            <a:spAutoFit/>
          </a:bodyPr>
          <a:lstStyle/>
          <a:p>
            <a:r>
              <a:rPr lang="en-US" u="sng" dirty="0" smtClean="0"/>
              <a:t>…To be added in the future </a:t>
            </a:r>
            <a:endParaRPr lang="en-US" u="sng" dirty="0"/>
          </a:p>
        </p:txBody>
      </p:sp>
      <p:sp>
        <p:nvSpPr>
          <p:cNvPr id="19" name="Rectangle 18"/>
          <p:cNvSpPr/>
          <p:nvPr/>
        </p:nvSpPr>
        <p:spPr>
          <a:xfrm>
            <a:off x="6739573" y="3660465"/>
            <a:ext cx="1836567" cy="1015663"/>
          </a:xfrm>
          <a:prstGeom prst="rect">
            <a:avLst/>
          </a:prstGeom>
        </p:spPr>
        <p:txBody>
          <a:bodyPr wrap="square">
            <a:spAutoFit/>
          </a:bodyPr>
          <a:lstStyle/>
          <a:p>
            <a:r>
              <a:rPr lang="en-US" sz="2400" u="sng" dirty="0" smtClean="0"/>
              <a:t>Inspired by</a:t>
            </a:r>
          </a:p>
          <a:p>
            <a:pPr lvl="1"/>
            <a:endParaRPr lang="en-US" dirty="0" smtClean="0"/>
          </a:p>
          <a:p>
            <a:pPr marL="285750" indent="-285750">
              <a:buFont typeface="Arial" panose="020B0604020202020204" pitchFamily="34" charset="0"/>
              <a:buChar char="•"/>
            </a:pPr>
            <a:endParaRPr lang="en-US" dirty="0" smtClean="0"/>
          </a:p>
        </p:txBody>
      </p:sp>
    </p:spTree>
    <p:extLst>
      <p:ext uri="{BB962C8B-B14F-4D97-AF65-F5344CB8AC3E}">
        <p14:creationId xmlns:p14="http://schemas.microsoft.com/office/powerpoint/2010/main" val="429470475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fault Theme">
  <a:themeElements>
    <a:clrScheme name="Battelle">
      <a:dk1>
        <a:srgbClr val="424242"/>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charset="0"/>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_PPT_NEON-Battelle" id="{728C444B-081B-1946-8528-62FABB512F83}" vid="{1022DF4F-7E13-134B-971D-B6F6391E17E7}"/>
    </a:ext>
  </a:extLst>
</a:theme>
</file>

<file path=ppt/theme/theme2.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StartDate xmlns="http://schemas.microsoft.com/sharepoint/v3" xsi:nil="true"/>
    <PublishingExpiration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18AA6CA7D000842A944B936E87AEFB6" ma:contentTypeVersion="4" ma:contentTypeDescription="Create a new document." ma:contentTypeScope="" ma:versionID="41549b0553b68974b8751fb5fc71a603">
  <xsd:schema xmlns:xsd="http://www.w3.org/2001/XMLSchema" xmlns:xs="http://www.w3.org/2001/XMLSchema" xmlns:p="http://schemas.microsoft.com/office/2006/metadata/properties" xmlns:ns1="http://schemas.microsoft.com/sharepoint/v3" xmlns:ns2="42d4191b-ef87-40f8-a2ec-45b7baf1e568" xmlns:ns3="0bbea745-dd87-4d8f-af52-8a14390709bb" targetNamespace="http://schemas.microsoft.com/office/2006/metadata/properties" ma:root="true" ma:fieldsID="e932d9f115ef7cab2813549fffa131dd" ns1:_="" ns2:_="" ns3:_="">
    <xsd:import namespace="http://schemas.microsoft.com/sharepoint/v3"/>
    <xsd:import namespace="42d4191b-ef87-40f8-a2ec-45b7baf1e568"/>
    <xsd:import namespace="0bbea745-dd87-4d8f-af52-8a14390709bb"/>
    <xsd:element name="properties">
      <xsd:complexType>
        <xsd:sequence>
          <xsd:element name="documentManagement">
            <xsd:complexType>
              <xsd:all>
                <xsd:element ref="ns1:PublishingStartDate" minOccurs="0"/>
                <xsd:element ref="ns1:PublishingExpirationDate" minOccurs="0"/>
                <xsd:element ref="ns2:SharedWithUser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2d4191b-ef87-40f8-a2ec-45b7baf1e568"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bbea745-dd87-4d8f-af52-8a14390709bb"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FDE722-280F-4BD7-A9F5-DA157BE8E932}">
  <ds:schemaRefs>
    <ds:schemaRef ds:uri="http://www.w3.org/XML/1998/namespace"/>
    <ds:schemaRef ds:uri="http://purl.org/dc/dcmitype/"/>
    <ds:schemaRef ds:uri="42d4191b-ef87-40f8-a2ec-45b7baf1e568"/>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http://schemas.microsoft.com/office/2006/metadata/properties"/>
    <ds:schemaRef ds:uri="0bbea745-dd87-4d8f-af52-8a14390709bb"/>
    <ds:schemaRef ds:uri="http://schemas.microsoft.com/sharepoint/v3"/>
    <ds:schemaRef ds:uri="http://purl.org/dc/elements/1.1/"/>
  </ds:schemaRefs>
</ds:datastoreItem>
</file>

<file path=customXml/itemProps2.xml><?xml version="1.0" encoding="utf-8"?>
<ds:datastoreItem xmlns:ds="http://schemas.openxmlformats.org/officeDocument/2006/customXml" ds:itemID="{8761D379-E87B-4DA9-96C4-499F0D311E6C}">
  <ds:schemaRefs>
    <ds:schemaRef ds:uri="http://schemas.microsoft.com/sharepoint/v3/contenttype/forms"/>
  </ds:schemaRefs>
</ds:datastoreItem>
</file>

<file path=customXml/itemProps3.xml><?xml version="1.0" encoding="utf-8"?>
<ds:datastoreItem xmlns:ds="http://schemas.openxmlformats.org/officeDocument/2006/customXml" ds:itemID="{526707A4-B3A0-486D-BBF3-2186D90D63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2d4191b-ef87-40f8-a2ec-45b7baf1e568"/>
    <ds:schemaRef ds:uri="0bbea745-dd87-4d8f-af52-8a14390709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Presentation_PPT_NEON-Battelle</Template>
  <TotalTime>2898</TotalTime>
  <Words>1718</Words>
  <Application>Microsoft Office PowerPoint</Application>
  <PresentationFormat>On-screen Show (4:3)</PresentationFormat>
  <Paragraphs>360</Paragraphs>
  <Slides>28</Slides>
  <Notes>28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6" baseType="lpstr">
      <vt:lpstr>Arial</vt:lpstr>
      <vt:lpstr>Calibri</vt:lpstr>
      <vt:lpstr>Source Sans Pro</vt:lpstr>
      <vt:lpstr>Symbol</vt:lpstr>
      <vt:lpstr>Times New Roman</vt:lpstr>
      <vt:lpstr>Wingdings</vt:lpstr>
      <vt:lpstr>Default Theme</vt:lpstr>
      <vt:lpstr>think-cell Slide</vt:lpstr>
      <vt:lpstr>Using R to Promote Data Interoperability in the Atmospheric Science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Battelle Ecology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 to Promote Data Interoperability in the  Atmospheric Science  Community</dc:title>
  <dc:creator>Josh Roberti</dc:creator>
  <cp:lastModifiedBy>Josh Roberti</cp:lastModifiedBy>
  <cp:revision>273</cp:revision>
  <dcterms:created xsi:type="dcterms:W3CDTF">2018-01-02T16:23:22Z</dcterms:created>
  <dcterms:modified xsi:type="dcterms:W3CDTF">2018-01-09T22:49:47Z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izKit Template Type">
    <vt:lpwstr>Onscreen</vt:lpwstr>
  </property>
  <property fmtid="{D5CDD505-2E9C-101B-9397-08002B2CF9AE}" pid="3" name="WizKit Template Version">
    <vt:i4>4</vt:i4>
  </property>
  <property fmtid="{D5CDD505-2E9C-101B-9397-08002B2CF9AE}" pid="4" name="ContentTypeId">
    <vt:lpwstr>0x010100618AA6CA7D000842A944B936E87AEFB6</vt:lpwstr>
  </property>
</Properties>
</file>